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Default Extension="sldx" ContentType="application/vnd.openxmlformats-officedocument.presentationml.slide"/>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9" r:id="rId4"/>
    <p:sldId id="261" r:id="rId5"/>
    <p:sldId id="262" r:id="rId6"/>
    <p:sldId id="272" r:id="rId7"/>
    <p:sldId id="276" r:id="rId8"/>
    <p:sldId id="280" r:id="rId9"/>
    <p:sldId id="273" r:id="rId10"/>
    <p:sldId id="265" r:id="rId11"/>
    <p:sldId id="274" r:id="rId12"/>
    <p:sldId id="275" r:id="rId13"/>
    <p:sldId id="279" r:id="rId14"/>
    <p:sldId id="268" r:id="rId15"/>
    <p:sldId id="269" r:id="rId16"/>
    <p:sldId id="270" r:id="rId17"/>
    <p:sldId id="27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8E511F-F006-4FF5-86D8-146BFD277C7A}"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ru-RU"/>
        </a:p>
      </dgm:t>
    </dgm:pt>
    <dgm:pt modelId="{44BEC3FD-81D7-4860-B061-0AA4634DCFD6}">
      <dgm:prSet phldrT="[Текст]"/>
      <dgm:spPr/>
      <dgm:t>
        <a:bodyPr/>
        <a:lstStyle/>
        <a:p>
          <a:r>
            <a:rPr lang="kk-KZ" b="1" dirty="0" smtClean="0">
              <a:solidFill>
                <a:schemeClr val="bg1"/>
              </a:solidFill>
            </a:rPr>
            <a:t>1 подгруппа:</a:t>
          </a:r>
        </a:p>
        <a:p>
          <a:r>
            <a:rPr lang="ru-RU" dirty="0" smtClean="0">
              <a:solidFill>
                <a:schemeClr val="bg1"/>
              </a:solidFill>
            </a:rPr>
            <a:t>История открытия, получение и переработка</a:t>
          </a:r>
        </a:p>
        <a:p>
          <a:r>
            <a:rPr lang="ru-RU" dirty="0" smtClean="0">
              <a:solidFill>
                <a:schemeClr val="bg1"/>
              </a:solidFill>
            </a:rPr>
            <a:t> каучука.  </a:t>
          </a:r>
          <a:endParaRPr lang="ru-RU" dirty="0">
            <a:solidFill>
              <a:schemeClr val="bg1"/>
            </a:solidFill>
          </a:endParaRPr>
        </a:p>
      </dgm:t>
    </dgm:pt>
    <dgm:pt modelId="{3E70A212-09B8-4451-A78F-2D38A1EB7A66}" type="parTrans" cxnId="{33C6C3FE-84AD-4D1E-9D02-A8D8A2B62606}">
      <dgm:prSet/>
      <dgm:spPr/>
      <dgm:t>
        <a:bodyPr/>
        <a:lstStyle/>
        <a:p>
          <a:endParaRPr lang="ru-RU"/>
        </a:p>
      </dgm:t>
    </dgm:pt>
    <dgm:pt modelId="{87F3D0E9-D2B9-4C47-9D1F-9E143107D327}" type="sibTrans" cxnId="{33C6C3FE-84AD-4D1E-9D02-A8D8A2B62606}">
      <dgm:prSet/>
      <dgm:spPr/>
      <dgm:t>
        <a:bodyPr/>
        <a:lstStyle/>
        <a:p>
          <a:endParaRPr lang="ru-RU"/>
        </a:p>
      </dgm:t>
    </dgm:pt>
    <dgm:pt modelId="{18C69CD1-3E12-46A2-8085-285967839486}">
      <dgm:prSet phldrT="[Текст]"/>
      <dgm:spPr/>
      <dgm:t>
        <a:bodyPr/>
        <a:lstStyle/>
        <a:p>
          <a:r>
            <a:rPr lang="kk-KZ" b="1" dirty="0" smtClean="0">
              <a:solidFill>
                <a:schemeClr val="bg1"/>
              </a:solidFill>
            </a:rPr>
            <a:t>2 подгруппа:</a:t>
          </a:r>
        </a:p>
        <a:p>
          <a:r>
            <a:rPr lang="ru-RU" b="0" dirty="0" smtClean="0">
              <a:solidFill>
                <a:schemeClr val="bg1"/>
              </a:solidFill>
            </a:rPr>
            <a:t>  Химическое строение,    свойства, применение.   </a:t>
          </a:r>
          <a:endParaRPr lang="ru-RU" b="0" dirty="0">
            <a:solidFill>
              <a:schemeClr val="bg1"/>
            </a:solidFill>
          </a:endParaRPr>
        </a:p>
      </dgm:t>
    </dgm:pt>
    <dgm:pt modelId="{3BDFDC84-799C-4EC9-94DA-A8B080C65DC0}" type="parTrans" cxnId="{804F38F5-3443-48F8-9617-8A30D9A14190}">
      <dgm:prSet/>
      <dgm:spPr/>
      <dgm:t>
        <a:bodyPr/>
        <a:lstStyle/>
        <a:p>
          <a:endParaRPr lang="ru-RU"/>
        </a:p>
      </dgm:t>
    </dgm:pt>
    <dgm:pt modelId="{375675C6-5126-4108-9E4B-011615F46FA2}" type="sibTrans" cxnId="{804F38F5-3443-48F8-9617-8A30D9A14190}">
      <dgm:prSet/>
      <dgm:spPr/>
      <dgm:t>
        <a:bodyPr/>
        <a:lstStyle/>
        <a:p>
          <a:endParaRPr lang="ru-RU"/>
        </a:p>
      </dgm:t>
    </dgm:pt>
    <dgm:pt modelId="{085FFB2B-2262-4119-BC94-22CFCBD0D1A9}">
      <dgm:prSet phldrT="[Текст]"/>
      <dgm:spPr/>
      <dgm:t>
        <a:bodyPr/>
        <a:lstStyle/>
        <a:p>
          <a:r>
            <a:rPr lang="kk-KZ" b="1" dirty="0" smtClean="0">
              <a:solidFill>
                <a:schemeClr val="bg1"/>
              </a:solidFill>
            </a:rPr>
            <a:t>3 подгруппа:</a:t>
          </a:r>
          <a:endParaRPr lang="ru-RU" b="1" dirty="0" smtClean="0">
            <a:solidFill>
              <a:schemeClr val="bg1"/>
            </a:solidFill>
          </a:endParaRPr>
        </a:p>
        <a:p>
          <a:r>
            <a:rPr lang="ru-RU" dirty="0" smtClean="0">
              <a:solidFill>
                <a:schemeClr val="bg1"/>
              </a:solidFill>
            </a:rPr>
            <a:t>  Методы получения синтетического каучука</a:t>
          </a:r>
          <a:endParaRPr lang="ru-RU" dirty="0">
            <a:solidFill>
              <a:schemeClr val="bg1"/>
            </a:solidFill>
          </a:endParaRPr>
        </a:p>
      </dgm:t>
    </dgm:pt>
    <dgm:pt modelId="{4FB12456-2DDE-450D-BEFE-167B7A155D40}" type="parTrans" cxnId="{1D7FABBD-ACD1-4197-9D8C-8C8A2CF9252F}">
      <dgm:prSet/>
      <dgm:spPr/>
      <dgm:t>
        <a:bodyPr/>
        <a:lstStyle/>
        <a:p>
          <a:endParaRPr lang="ru-RU"/>
        </a:p>
      </dgm:t>
    </dgm:pt>
    <dgm:pt modelId="{449EAF90-BEA8-4E26-BA73-54CE1C7135DC}" type="sibTrans" cxnId="{1D7FABBD-ACD1-4197-9D8C-8C8A2CF9252F}">
      <dgm:prSet/>
      <dgm:spPr/>
      <dgm:t>
        <a:bodyPr/>
        <a:lstStyle/>
        <a:p>
          <a:endParaRPr lang="ru-RU"/>
        </a:p>
      </dgm:t>
    </dgm:pt>
    <dgm:pt modelId="{9022CCAC-386B-4187-AE8C-0F23A488A37C}">
      <dgm:prSet phldrT="[Текст]"/>
      <dgm:spPr/>
      <dgm:t>
        <a:bodyPr/>
        <a:lstStyle/>
        <a:p>
          <a:r>
            <a:rPr lang="kk-KZ" b="1" dirty="0" smtClean="0">
              <a:solidFill>
                <a:schemeClr val="bg1"/>
              </a:solidFill>
              <a:latin typeface="+mn-lt"/>
            </a:rPr>
            <a:t>4 подгруппа:</a:t>
          </a:r>
        </a:p>
        <a:p>
          <a:r>
            <a:rPr kumimoji="0" lang="ru-RU" b="0" i="0" u="none" strike="noStrike" cap="none" normalizeH="0" baseline="0" dirty="0" smtClean="0">
              <a:ln>
                <a:noFill/>
              </a:ln>
              <a:solidFill>
                <a:schemeClr val="bg1"/>
              </a:solidFill>
              <a:effectLst/>
              <a:latin typeface="+mn-lt"/>
              <a:ea typeface="Times New Roman" pitchFamily="18" charset="0"/>
            </a:rPr>
            <a:t> Идентификация каучука и резин</a:t>
          </a:r>
          <a:endParaRPr lang="ru-RU" dirty="0">
            <a:solidFill>
              <a:schemeClr val="bg1"/>
            </a:solidFill>
            <a:latin typeface="+mn-lt"/>
          </a:endParaRPr>
        </a:p>
      </dgm:t>
    </dgm:pt>
    <dgm:pt modelId="{2589E228-6B96-43FD-AC5A-595C9D64E742}" type="parTrans" cxnId="{4505EB7B-DBE8-4D70-8ED1-48FEC3C9C4A8}">
      <dgm:prSet/>
      <dgm:spPr/>
      <dgm:t>
        <a:bodyPr/>
        <a:lstStyle/>
        <a:p>
          <a:endParaRPr lang="ru-RU"/>
        </a:p>
      </dgm:t>
    </dgm:pt>
    <dgm:pt modelId="{A6087AFD-1F73-41A5-97FC-2BA66C816221}" type="sibTrans" cxnId="{4505EB7B-DBE8-4D70-8ED1-48FEC3C9C4A8}">
      <dgm:prSet/>
      <dgm:spPr/>
      <dgm:t>
        <a:bodyPr/>
        <a:lstStyle/>
        <a:p>
          <a:endParaRPr lang="ru-RU"/>
        </a:p>
      </dgm:t>
    </dgm:pt>
    <dgm:pt modelId="{DA4FDD09-B311-4151-BD49-306F3571ED4B}">
      <dgm:prSet phldrT="[Текст]" custT="1"/>
      <dgm:spPr/>
      <dgm:t>
        <a:bodyPr/>
        <a:lstStyle/>
        <a:p>
          <a:r>
            <a:rPr lang="ru-RU" sz="3200" b="1" dirty="0" smtClean="0">
              <a:solidFill>
                <a:srgbClr val="C00000"/>
              </a:solidFill>
            </a:rPr>
            <a:t>«Технология получения и применение каучуков» </a:t>
          </a:r>
          <a:endParaRPr lang="ru-RU" sz="3200" b="1" dirty="0">
            <a:solidFill>
              <a:srgbClr val="C00000"/>
            </a:solidFill>
          </a:endParaRPr>
        </a:p>
      </dgm:t>
    </dgm:pt>
    <dgm:pt modelId="{D01CC1E4-0B1F-4ACD-8656-24B04DBBEE47}" type="sibTrans" cxnId="{D365C02B-F735-4731-9058-3E1009B87BDA}">
      <dgm:prSet/>
      <dgm:spPr/>
      <dgm:t>
        <a:bodyPr/>
        <a:lstStyle/>
        <a:p>
          <a:endParaRPr lang="ru-RU"/>
        </a:p>
      </dgm:t>
    </dgm:pt>
    <dgm:pt modelId="{7D1FB219-E8D5-4E03-8445-99602565B186}" type="parTrans" cxnId="{D365C02B-F735-4731-9058-3E1009B87BDA}">
      <dgm:prSet/>
      <dgm:spPr/>
      <dgm:t>
        <a:bodyPr/>
        <a:lstStyle/>
        <a:p>
          <a:endParaRPr lang="ru-RU"/>
        </a:p>
      </dgm:t>
    </dgm:pt>
    <dgm:pt modelId="{FC2A0110-4E50-48F9-84EF-06F0C11A3995}" type="pres">
      <dgm:prSet presAssocID="{F98E511F-F006-4FF5-86D8-146BFD277C7A}" presName="diagram" presStyleCnt="0">
        <dgm:presLayoutVars>
          <dgm:chMax val="1"/>
          <dgm:dir/>
          <dgm:animLvl val="ctr"/>
          <dgm:resizeHandles val="exact"/>
        </dgm:presLayoutVars>
      </dgm:prSet>
      <dgm:spPr/>
      <dgm:t>
        <a:bodyPr/>
        <a:lstStyle/>
        <a:p>
          <a:endParaRPr lang="ru-RU"/>
        </a:p>
      </dgm:t>
    </dgm:pt>
    <dgm:pt modelId="{9DBFF45C-F421-4665-8D8F-2343CC7E9B5D}" type="pres">
      <dgm:prSet presAssocID="{F98E511F-F006-4FF5-86D8-146BFD277C7A}" presName="matrix" presStyleCnt="0"/>
      <dgm:spPr/>
    </dgm:pt>
    <dgm:pt modelId="{E7EFDC49-3E75-4A2F-A403-116EF6992957}" type="pres">
      <dgm:prSet presAssocID="{F98E511F-F006-4FF5-86D8-146BFD277C7A}" presName="tile1" presStyleLbl="node1" presStyleIdx="0" presStyleCnt="4" custLinFactNeighborX="-1754" custLinFactNeighborY="0"/>
      <dgm:spPr/>
      <dgm:t>
        <a:bodyPr/>
        <a:lstStyle/>
        <a:p>
          <a:endParaRPr lang="ru-RU"/>
        </a:p>
      </dgm:t>
    </dgm:pt>
    <dgm:pt modelId="{7796C767-B499-4819-B3F6-04F0CDA09813}" type="pres">
      <dgm:prSet presAssocID="{F98E511F-F006-4FF5-86D8-146BFD277C7A}" presName="tile1text" presStyleLbl="node1" presStyleIdx="0" presStyleCnt="4">
        <dgm:presLayoutVars>
          <dgm:chMax val="0"/>
          <dgm:chPref val="0"/>
          <dgm:bulletEnabled val="1"/>
        </dgm:presLayoutVars>
      </dgm:prSet>
      <dgm:spPr/>
      <dgm:t>
        <a:bodyPr/>
        <a:lstStyle/>
        <a:p>
          <a:endParaRPr lang="ru-RU"/>
        </a:p>
      </dgm:t>
    </dgm:pt>
    <dgm:pt modelId="{AF970B53-4C13-482A-9391-6BF496F11E93}" type="pres">
      <dgm:prSet presAssocID="{F98E511F-F006-4FF5-86D8-146BFD277C7A}" presName="tile2" presStyleLbl="node1" presStyleIdx="1" presStyleCnt="4" custScaleY="97647" custLinFactNeighborX="-1754" custLinFactNeighborY="0"/>
      <dgm:spPr/>
      <dgm:t>
        <a:bodyPr/>
        <a:lstStyle/>
        <a:p>
          <a:endParaRPr lang="ru-RU"/>
        </a:p>
      </dgm:t>
    </dgm:pt>
    <dgm:pt modelId="{FA4473EF-A832-4765-9F15-0B3183182EDC}" type="pres">
      <dgm:prSet presAssocID="{F98E511F-F006-4FF5-86D8-146BFD277C7A}" presName="tile2text" presStyleLbl="node1" presStyleIdx="1" presStyleCnt="4">
        <dgm:presLayoutVars>
          <dgm:chMax val="0"/>
          <dgm:chPref val="0"/>
          <dgm:bulletEnabled val="1"/>
        </dgm:presLayoutVars>
      </dgm:prSet>
      <dgm:spPr/>
      <dgm:t>
        <a:bodyPr/>
        <a:lstStyle/>
        <a:p>
          <a:endParaRPr lang="ru-RU"/>
        </a:p>
      </dgm:t>
    </dgm:pt>
    <dgm:pt modelId="{08602AAB-BCE3-4797-8372-D268FA7AD435}" type="pres">
      <dgm:prSet presAssocID="{F98E511F-F006-4FF5-86D8-146BFD277C7A}" presName="tile3" presStyleLbl="node1" presStyleIdx="2" presStyleCnt="4" custLinFactNeighborX="1754" custLinFactNeighborY="-1176"/>
      <dgm:spPr/>
      <dgm:t>
        <a:bodyPr/>
        <a:lstStyle/>
        <a:p>
          <a:endParaRPr lang="ru-RU"/>
        </a:p>
      </dgm:t>
    </dgm:pt>
    <dgm:pt modelId="{D660688E-A454-4DE5-9888-1FA7745EC9F3}" type="pres">
      <dgm:prSet presAssocID="{F98E511F-F006-4FF5-86D8-146BFD277C7A}" presName="tile3text" presStyleLbl="node1" presStyleIdx="2" presStyleCnt="4">
        <dgm:presLayoutVars>
          <dgm:chMax val="0"/>
          <dgm:chPref val="0"/>
          <dgm:bulletEnabled val="1"/>
        </dgm:presLayoutVars>
      </dgm:prSet>
      <dgm:spPr/>
      <dgm:t>
        <a:bodyPr/>
        <a:lstStyle/>
        <a:p>
          <a:endParaRPr lang="ru-RU"/>
        </a:p>
      </dgm:t>
    </dgm:pt>
    <dgm:pt modelId="{E67233E0-C175-4104-91D0-F1EA5AC6D590}" type="pres">
      <dgm:prSet presAssocID="{F98E511F-F006-4FF5-86D8-146BFD277C7A}" presName="tile4" presStyleLbl="node1" presStyleIdx="3" presStyleCnt="4" custLinFactNeighborX="-1754" custLinFactNeighborY="-1176"/>
      <dgm:spPr/>
      <dgm:t>
        <a:bodyPr/>
        <a:lstStyle/>
        <a:p>
          <a:endParaRPr lang="ru-RU"/>
        </a:p>
      </dgm:t>
    </dgm:pt>
    <dgm:pt modelId="{C2A4A4B4-0D3D-4AF0-91BC-F87D2D4F5F6A}" type="pres">
      <dgm:prSet presAssocID="{F98E511F-F006-4FF5-86D8-146BFD277C7A}" presName="tile4text" presStyleLbl="node1" presStyleIdx="3" presStyleCnt="4">
        <dgm:presLayoutVars>
          <dgm:chMax val="0"/>
          <dgm:chPref val="0"/>
          <dgm:bulletEnabled val="1"/>
        </dgm:presLayoutVars>
      </dgm:prSet>
      <dgm:spPr/>
      <dgm:t>
        <a:bodyPr/>
        <a:lstStyle/>
        <a:p>
          <a:endParaRPr lang="ru-RU"/>
        </a:p>
      </dgm:t>
    </dgm:pt>
    <dgm:pt modelId="{0007A867-C5A8-4FC0-A8FB-AF79A1FA250E}" type="pres">
      <dgm:prSet presAssocID="{F98E511F-F006-4FF5-86D8-146BFD277C7A}" presName="centerTile" presStyleLbl="fgShp" presStyleIdx="0" presStyleCnt="1" custScaleX="210526" custScaleY="108235">
        <dgm:presLayoutVars>
          <dgm:chMax val="0"/>
          <dgm:chPref val="0"/>
        </dgm:presLayoutVars>
      </dgm:prSet>
      <dgm:spPr/>
      <dgm:t>
        <a:bodyPr/>
        <a:lstStyle/>
        <a:p>
          <a:endParaRPr lang="ru-RU"/>
        </a:p>
      </dgm:t>
    </dgm:pt>
  </dgm:ptLst>
  <dgm:cxnLst>
    <dgm:cxn modelId="{804F38F5-3443-48F8-9617-8A30D9A14190}" srcId="{DA4FDD09-B311-4151-BD49-306F3571ED4B}" destId="{18C69CD1-3E12-46A2-8085-285967839486}" srcOrd="1" destOrd="0" parTransId="{3BDFDC84-799C-4EC9-94DA-A8B080C65DC0}" sibTransId="{375675C6-5126-4108-9E4B-011615F46FA2}"/>
    <dgm:cxn modelId="{D365C02B-F735-4731-9058-3E1009B87BDA}" srcId="{F98E511F-F006-4FF5-86D8-146BFD277C7A}" destId="{DA4FDD09-B311-4151-BD49-306F3571ED4B}" srcOrd="0" destOrd="0" parTransId="{7D1FB219-E8D5-4E03-8445-99602565B186}" sibTransId="{D01CC1E4-0B1F-4ACD-8656-24B04DBBEE47}"/>
    <dgm:cxn modelId="{1D7FABBD-ACD1-4197-9D8C-8C8A2CF9252F}" srcId="{DA4FDD09-B311-4151-BD49-306F3571ED4B}" destId="{085FFB2B-2262-4119-BC94-22CFCBD0D1A9}" srcOrd="2" destOrd="0" parTransId="{4FB12456-2DDE-450D-BEFE-167B7A155D40}" sibTransId="{449EAF90-BEA8-4E26-BA73-54CE1C7135DC}"/>
    <dgm:cxn modelId="{79040AD7-E87B-48E6-808E-E731CA414B32}" type="presOf" srcId="{9022CCAC-386B-4187-AE8C-0F23A488A37C}" destId="{E67233E0-C175-4104-91D0-F1EA5AC6D590}" srcOrd="0" destOrd="0" presId="urn:microsoft.com/office/officeart/2005/8/layout/matrix1"/>
    <dgm:cxn modelId="{3BE11B52-0D0E-4C57-9A6D-B39B07E40577}" type="presOf" srcId="{18C69CD1-3E12-46A2-8085-285967839486}" destId="{FA4473EF-A832-4765-9F15-0B3183182EDC}" srcOrd="1" destOrd="0" presId="urn:microsoft.com/office/officeart/2005/8/layout/matrix1"/>
    <dgm:cxn modelId="{E1836D85-8272-4804-B64E-812E28332147}" type="presOf" srcId="{085FFB2B-2262-4119-BC94-22CFCBD0D1A9}" destId="{D660688E-A454-4DE5-9888-1FA7745EC9F3}" srcOrd="1" destOrd="0" presId="urn:microsoft.com/office/officeart/2005/8/layout/matrix1"/>
    <dgm:cxn modelId="{1D06CFE9-85DC-4AC8-89C2-F52CC6BB23C2}" type="presOf" srcId="{18C69CD1-3E12-46A2-8085-285967839486}" destId="{AF970B53-4C13-482A-9391-6BF496F11E93}" srcOrd="0" destOrd="0" presId="urn:microsoft.com/office/officeart/2005/8/layout/matrix1"/>
    <dgm:cxn modelId="{F6AF7968-9DDD-4D4F-839F-17C7F2070FBF}" type="presOf" srcId="{DA4FDD09-B311-4151-BD49-306F3571ED4B}" destId="{0007A867-C5A8-4FC0-A8FB-AF79A1FA250E}" srcOrd="0" destOrd="0" presId="urn:microsoft.com/office/officeart/2005/8/layout/matrix1"/>
    <dgm:cxn modelId="{DBE7DB81-DBD2-478C-BFAD-5448097DBE71}" type="presOf" srcId="{44BEC3FD-81D7-4860-B061-0AA4634DCFD6}" destId="{E7EFDC49-3E75-4A2F-A403-116EF6992957}" srcOrd="0" destOrd="0" presId="urn:microsoft.com/office/officeart/2005/8/layout/matrix1"/>
    <dgm:cxn modelId="{CFCDB6B2-500E-43D7-8C25-3869D673A5C9}" type="presOf" srcId="{085FFB2B-2262-4119-BC94-22CFCBD0D1A9}" destId="{08602AAB-BCE3-4797-8372-D268FA7AD435}" srcOrd="0" destOrd="0" presId="urn:microsoft.com/office/officeart/2005/8/layout/matrix1"/>
    <dgm:cxn modelId="{4D89A9C9-3845-47FB-AD30-4E6B98445F4B}" type="presOf" srcId="{9022CCAC-386B-4187-AE8C-0F23A488A37C}" destId="{C2A4A4B4-0D3D-4AF0-91BC-F87D2D4F5F6A}" srcOrd="1" destOrd="0" presId="urn:microsoft.com/office/officeart/2005/8/layout/matrix1"/>
    <dgm:cxn modelId="{33C6C3FE-84AD-4D1E-9D02-A8D8A2B62606}" srcId="{DA4FDD09-B311-4151-BD49-306F3571ED4B}" destId="{44BEC3FD-81D7-4860-B061-0AA4634DCFD6}" srcOrd="0" destOrd="0" parTransId="{3E70A212-09B8-4451-A78F-2D38A1EB7A66}" sibTransId="{87F3D0E9-D2B9-4C47-9D1F-9E143107D327}"/>
    <dgm:cxn modelId="{17EF83EE-1BE3-4C67-84DE-8ACA6AB04A7E}" type="presOf" srcId="{F98E511F-F006-4FF5-86D8-146BFD277C7A}" destId="{FC2A0110-4E50-48F9-84EF-06F0C11A3995}" srcOrd="0" destOrd="0" presId="urn:microsoft.com/office/officeart/2005/8/layout/matrix1"/>
    <dgm:cxn modelId="{4505EB7B-DBE8-4D70-8ED1-48FEC3C9C4A8}" srcId="{DA4FDD09-B311-4151-BD49-306F3571ED4B}" destId="{9022CCAC-386B-4187-AE8C-0F23A488A37C}" srcOrd="3" destOrd="0" parTransId="{2589E228-6B96-43FD-AC5A-595C9D64E742}" sibTransId="{A6087AFD-1F73-41A5-97FC-2BA66C816221}"/>
    <dgm:cxn modelId="{1B18B8CC-AF0C-4B8C-841C-D26631001810}" type="presOf" srcId="{44BEC3FD-81D7-4860-B061-0AA4634DCFD6}" destId="{7796C767-B499-4819-B3F6-04F0CDA09813}" srcOrd="1" destOrd="0" presId="urn:microsoft.com/office/officeart/2005/8/layout/matrix1"/>
    <dgm:cxn modelId="{6315E55D-BC81-492A-AB61-CA4E2396947E}" type="presParOf" srcId="{FC2A0110-4E50-48F9-84EF-06F0C11A3995}" destId="{9DBFF45C-F421-4665-8D8F-2343CC7E9B5D}" srcOrd="0" destOrd="0" presId="urn:microsoft.com/office/officeart/2005/8/layout/matrix1"/>
    <dgm:cxn modelId="{6DC0D787-8E14-4B41-AAC2-7EFB0F1722A3}" type="presParOf" srcId="{9DBFF45C-F421-4665-8D8F-2343CC7E9B5D}" destId="{E7EFDC49-3E75-4A2F-A403-116EF6992957}" srcOrd="0" destOrd="0" presId="urn:microsoft.com/office/officeart/2005/8/layout/matrix1"/>
    <dgm:cxn modelId="{BAA644BF-2558-4077-A616-8A13B0946C1C}" type="presParOf" srcId="{9DBFF45C-F421-4665-8D8F-2343CC7E9B5D}" destId="{7796C767-B499-4819-B3F6-04F0CDA09813}" srcOrd="1" destOrd="0" presId="urn:microsoft.com/office/officeart/2005/8/layout/matrix1"/>
    <dgm:cxn modelId="{26E13677-5087-4C53-9ACE-B80A814FDA76}" type="presParOf" srcId="{9DBFF45C-F421-4665-8D8F-2343CC7E9B5D}" destId="{AF970B53-4C13-482A-9391-6BF496F11E93}" srcOrd="2" destOrd="0" presId="urn:microsoft.com/office/officeart/2005/8/layout/matrix1"/>
    <dgm:cxn modelId="{8E312D46-B7BE-4631-9B5C-DA1B20CAC60A}" type="presParOf" srcId="{9DBFF45C-F421-4665-8D8F-2343CC7E9B5D}" destId="{FA4473EF-A832-4765-9F15-0B3183182EDC}" srcOrd="3" destOrd="0" presId="urn:microsoft.com/office/officeart/2005/8/layout/matrix1"/>
    <dgm:cxn modelId="{BA15179B-8FBB-4A66-B59F-CD64CAC4E5F1}" type="presParOf" srcId="{9DBFF45C-F421-4665-8D8F-2343CC7E9B5D}" destId="{08602AAB-BCE3-4797-8372-D268FA7AD435}" srcOrd="4" destOrd="0" presId="urn:microsoft.com/office/officeart/2005/8/layout/matrix1"/>
    <dgm:cxn modelId="{C4321D0E-EF8C-4759-8773-D2FB1C1C8FF0}" type="presParOf" srcId="{9DBFF45C-F421-4665-8D8F-2343CC7E9B5D}" destId="{D660688E-A454-4DE5-9888-1FA7745EC9F3}" srcOrd="5" destOrd="0" presId="urn:microsoft.com/office/officeart/2005/8/layout/matrix1"/>
    <dgm:cxn modelId="{BE3DE062-713B-4E5B-8F7D-A56F193AC387}" type="presParOf" srcId="{9DBFF45C-F421-4665-8D8F-2343CC7E9B5D}" destId="{E67233E0-C175-4104-91D0-F1EA5AC6D590}" srcOrd="6" destOrd="0" presId="urn:microsoft.com/office/officeart/2005/8/layout/matrix1"/>
    <dgm:cxn modelId="{E5391156-8097-4667-8C93-EB7EA40F1EC9}" type="presParOf" srcId="{9DBFF45C-F421-4665-8D8F-2343CC7E9B5D}" destId="{C2A4A4B4-0D3D-4AF0-91BC-F87D2D4F5F6A}" srcOrd="7" destOrd="0" presId="urn:microsoft.com/office/officeart/2005/8/layout/matrix1"/>
    <dgm:cxn modelId="{C73B7675-8DA4-4F85-9C84-D58CABA90D90}" type="presParOf" srcId="{FC2A0110-4E50-48F9-84EF-06F0C11A3995}" destId="{0007A867-C5A8-4FC0-A8FB-AF79A1FA250E}"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EFDC49-3E75-4A2F-A403-116EF6992957}">
      <dsp:nvSpPr>
        <dsp:cNvPr id="0" name=""/>
        <dsp:cNvSpPr/>
      </dsp:nvSpPr>
      <dsp:spPr>
        <a:xfrm rot="16200000">
          <a:off x="517925" y="-517925"/>
          <a:ext cx="3036115" cy="407196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kk-KZ" sz="2700" b="1" kern="1200" dirty="0" smtClean="0">
              <a:solidFill>
                <a:schemeClr val="bg1"/>
              </a:solidFill>
            </a:rPr>
            <a:t>1 подгруппа:</a:t>
          </a:r>
        </a:p>
        <a:p>
          <a:pPr lvl="0" algn="ctr" defTabSz="1200150">
            <a:lnSpc>
              <a:spcPct val="90000"/>
            </a:lnSpc>
            <a:spcBef>
              <a:spcPct val="0"/>
            </a:spcBef>
            <a:spcAft>
              <a:spcPct val="35000"/>
            </a:spcAft>
          </a:pPr>
          <a:r>
            <a:rPr lang="ru-RU" sz="2700" kern="1200" dirty="0" smtClean="0">
              <a:solidFill>
                <a:schemeClr val="bg1"/>
              </a:solidFill>
            </a:rPr>
            <a:t>История открытия, получение и переработка</a:t>
          </a:r>
        </a:p>
        <a:p>
          <a:pPr lvl="0" algn="ctr" defTabSz="1200150">
            <a:lnSpc>
              <a:spcPct val="90000"/>
            </a:lnSpc>
            <a:spcBef>
              <a:spcPct val="0"/>
            </a:spcBef>
            <a:spcAft>
              <a:spcPct val="35000"/>
            </a:spcAft>
          </a:pPr>
          <a:r>
            <a:rPr lang="ru-RU" sz="2700" kern="1200" dirty="0" smtClean="0">
              <a:solidFill>
                <a:schemeClr val="bg1"/>
              </a:solidFill>
            </a:rPr>
            <a:t> каучука.  </a:t>
          </a:r>
          <a:endParaRPr lang="ru-RU" sz="2700" kern="1200" dirty="0">
            <a:solidFill>
              <a:schemeClr val="bg1"/>
            </a:solidFill>
          </a:endParaRPr>
        </a:p>
      </dsp:txBody>
      <dsp:txXfrm rot="16200000">
        <a:off x="897439" y="-897439"/>
        <a:ext cx="2277086" cy="4071966"/>
      </dsp:txXfrm>
    </dsp:sp>
    <dsp:sp modelId="{AF970B53-4C13-482A-9391-6BF496F11E93}">
      <dsp:nvSpPr>
        <dsp:cNvPr id="0" name=""/>
        <dsp:cNvSpPr/>
      </dsp:nvSpPr>
      <dsp:spPr>
        <a:xfrm>
          <a:off x="4000543" y="35719"/>
          <a:ext cx="4071966" cy="2964675"/>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kk-KZ" sz="2700" b="1" kern="1200" dirty="0" smtClean="0">
              <a:solidFill>
                <a:schemeClr val="bg1"/>
              </a:solidFill>
            </a:rPr>
            <a:t>2 подгруппа:</a:t>
          </a:r>
        </a:p>
        <a:p>
          <a:pPr lvl="0" algn="ctr" defTabSz="1200150">
            <a:lnSpc>
              <a:spcPct val="90000"/>
            </a:lnSpc>
            <a:spcBef>
              <a:spcPct val="0"/>
            </a:spcBef>
            <a:spcAft>
              <a:spcPct val="35000"/>
            </a:spcAft>
          </a:pPr>
          <a:r>
            <a:rPr lang="ru-RU" sz="2700" b="0" kern="1200" dirty="0" smtClean="0">
              <a:solidFill>
                <a:schemeClr val="bg1"/>
              </a:solidFill>
            </a:rPr>
            <a:t>  Химическое строение,    свойства, применение.   </a:t>
          </a:r>
          <a:endParaRPr lang="ru-RU" sz="2700" b="0" kern="1200" dirty="0">
            <a:solidFill>
              <a:schemeClr val="bg1"/>
            </a:solidFill>
          </a:endParaRPr>
        </a:p>
      </dsp:txBody>
      <dsp:txXfrm>
        <a:off x="4000543" y="35719"/>
        <a:ext cx="4071966" cy="2223506"/>
      </dsp:txXfrm>
    </dsp:sp>
    <dsp:sp modelId="{08602AAB-BCE3-4797-8372-D268FA7AD435}">
      <dsp:nvSpPr>
        <dsp:cNvPr id="0" name=""/>
        <dsp:cNvSpPr/>
      </dsp:nvSpPr>
      <dsp:spPr>
        <a:xfrm rot="10800000">
          <a:off x="71422" y="3000410"/>
          <a:ext cx="4071966" cy="3036115"/>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kk-KZ" sz="2700" b="1" kern="1200" dirty="0" smtClean="0">
              <a:solidFill>
                <a:schemeClr val="bg1"/>
              </a:solidFill>
            </a:rPr>
            <a:t>3 подгруппа:</a:t>
          </a:r>
          <a:endParaRPr lang="ru-RU" sz="2700" b="1" kern="1200" dirty="0" smtClean="0">
            <a:solidFill>
              <a:schemeClr val="bg1"/>
            </a:solidFill>
          </a:endParaRPr>
        </a:p>
        <a:p>
          <a:pPr lvl="0" algn="ctr" defTabSz="1200150">
            <a:lnSpc>
              <a:spcPct val="90000"/>
            </a:lnSpc>
            <a:spcBef>
              <a:spcPct val="0"/>
            </a:spcBef>
            <a:spcAft>
              <a:spcPct val="35000"/>
            </a:spcAft>
          </a:pPr>
          <a:r>
            <a:rPr lang="ru-RU" sz="2700" kern="1200" dirty="0" smtClean="0">
              <a:solidFill>
                <a:schemeClr val="bg1"/>
              </a:solidFill>
            </a:rPr>
            <a:t>  Методы получения синтетического каучука</a:t>
          </a:r>
          <a:endParaRPr lang="ru-RU" sz="2700" kern="1200" dirty="0">
            <a:solidFill>
              <a:schemeClr val="bg1"/>
            </a:solidFill>
          </a:endParaRPr>
        </a:p>
      </dsp:txBody>
      <dsp:txXfrm rot="10800000">
        <a:off x="71422" y="3759439"/>
        <a:ext cx="4071966" cy="2277086"/>
      </dsp:txXfrm>
    </dsp:sp>
    <dsp:sp modelId="{E67233E0-C175-4104-91D0-F1EA5AC6D590}">
      <dsp:nvSpPr>
        <dsp:cNvPr id="0" name=""/>
        <dsp:cNvSpPr/>
      </dsp:nvSpPr>
      <dsp:spPr>
        <a:xfrm rot="5400000">
          <a:off x="4518469" y="2482484"/>
          <a:ext cx="3036115" cy="407196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kk-KZ" sz="2700" b="1" kern="1200" dirty="0" smtClean="0">
              <a:solidFill>
                <a:schemeClr val="bg1"/>
              </a:solidFill>
              <a:latin typeface="+mn-lt"/>
            </a:rPr>
            <a:t>4 подгруппа:</a:t>
          </a:r>
        </a:p>
        <a:p>
          <a:pPr lvl="0" algn="ctr" defTabSz="1200150">
            <a:lnSpc>
              <a:spcPct val="90000"/>
            </a:lnSpc>
            <a:spcBef>
              <a:spcPct val="0"/>
            </a:spcBef>
            <a:spcAft>
              <a:spcPct val="35000"/>
            </a:spcAft>
          </a:pPr>
          <a:r>
            <a:rPr kumimoji="0" lang="ru-RU" sz="2700" b="0" i="0" u="none" strike="noStrike" kern="1200" cap="none" normalizeH="0" baseline="0" dirty="0" smtClean="0">
              <a:ln>
                <a:noFill/>
              </a:ln>
              <a:solidFill>
                <a:schemeClr val="bg1"/>
              </a:solidFill>
              <a:effectLst/>
              <a:latin typeface="+mn-lt"/>
              <a:ea typeface="Times New Roman" pitchFamily="18" charset="0"/>
            </a:rPr>
            <a:t> Идентификация каучука и резин</a:t>
          </a:r>
          <a:endParaRPr lang="ru-RU" sz="2700" kern="1200" dirty="0">
            <a:solidFill>
              <a:schemeClr val="bg1"/>
            </a:solidFill>
            <a:latin typeface="+mn-lt"/>
          </a:endParaRPr>
        </a:p>
      </dsp:txBody>
      <dsp:txXfrm rot="5400000">
        <a:off x="4897983" y="2861999"/>
        <a:ext cx="2277086" cy="4071966"/>
      </dsp:txXfrm>
    </dsp:sp>
    <dsp:sp modelId="{0007A867-C5A8-4FC0-A8FB-AF79A1FA250E}">
      <dsp:nvSpPr>
        <dsp:cNvPr id="0" name=""/>
        <dsp:cNvSpPr/>
      </dsp:nvSpPr>
      <dsp:spPr>
        <a:xfrm>
          <a:off x="1500201" y="2214580"/>
          <a:ext cx="5143528" cy="1643069"/>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ru-RU" sz="3200" b="1" kern="1200" smtClean="0">
              <a:solidFill>
                <a:srgbClr val="C00000"/>
              </a:solidFill>
            </a:rPr>
            <a:t>«Технология получения и применение каучуков» </a:t>
          </a:r>
          <a:endParaRPr lang="ru-RU" sz="3200" b="1" kern="1200" dirty="0">
            <a:solidFill>
              <a:srgbClr val="C00000"/>
            </a:solidFill>
          </a:endParaRPr>
        </a:p>
      </dsp:txBody>
      <dsp:txXfrm>
        <a:off x="1500201" y="2214580"/>
        <a:ext cx="5143528" cy="1643069"/>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8C86EF15-198A-4EE9-B555-37CE503B2710}" type="datetimeFigureOut">
              <a:rPr lang="ru-RU" smtClean="0"/>
              <a:pPr/>
              <a:t>17.02.2012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6A45C453-7775-4964-94D8-63146DD6B472}"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C86EF15-198A-4EE9-B555-37CE503B2710}" type="datetimeFigureOut">
              <a:rPr lang="ru-RU" smtClean="0"/>
              <a:pPr/>
              <a:t>17.02.2012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45C453-7775-4964-94D8-63146DD6B47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C86EF15-198A-4EE9-B555-37CE503B2710}" type="datetimeFigureOut">
              <a:rPr lang="ru-RU" smtClean="0"/>
              <a:pPr/>
              <a:t>17.02.2012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45C453-7775-4964-94D8-63146DD6B47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C86EF15-198A-4EE9-B555-37CE503B2710}" type="datetimeFigureOut">
              <a:rPr lang="ru-RU" smtClean="0"/>
              <a:pPr/>
              <a:t>17.02.2012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45C453-7775-4964-94D8-63146DD6B47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C86EF15-198A-4EE9-B555-37CE503B2710}" type="datetimeFigureOut">
              <a:rPr lang="ru-RU" smtClean="0"/>
              <a:pPr/>
              <a:t>17.02.2012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6A45C453-7775-4964-94D8-63146DD6B472}"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C86EF15-198A-4EE9-B555-37CE503B2710}" type="datetimeFigureOut">
              <a:rPr lang="ru-RU" smtClean="0"/>
              <a:pPr/>
              <a:t>17.02.2012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45C453-7775-4964-94D8-63146DD6B47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8C86EF15-198A-4EE9-B555-37CE503B2710}" type="datetimeFigureOut">
              <a:rPr lang="ru-RU" smtClean="0"/>
              <a:pPr/>
              <a:t>17.02.2012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A45C453-7775-4964-94D8-63146DD6B47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C86EF15-198A-4EE9-B555-37CE503B2710}" type="datetimeFigureOut">
              <a:rPr lang="ru-RU" smtClean="0"/>
              <a:pPr/>
              <a:t>17.02.2012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A45C453-7775-4964-94D8-63146DD6B47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C86EF15-198A-4EE9-B555-37CE503B2710}" type="datetimeFigureOut">
              <a:rPr lang="ru-RU" smtClean="0"/>
              <a:pPr/>
              <a:t>17.02.2012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A45C453-7775-4964-94D8-63146DD6B47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C86EF15-198A-4EE9-B555-37CE503B2710}" type="datetimeFigureOut">
              <a:rPr lang="ru-RU" smtClean="0"/>
              <a:pPr/>
              <a:t>17.02.2012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45C453-7775-4964-94D8-63146DD6B47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C86EF15-198A-4EE9-B555-37CE503B2710}" type="datetimeFigureOut">
              <a:rPr lang="ru-RU" smtClean="0"/>
              <a:pPr/>
              <a:t>17.02.2012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45C453-7775-4964-94D8-63146DD6B47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C86EF15-198A-4EE9-B555-37CE503B2710}" type="datetimeFigureOut">
              <a:rPr lang="ru-RU" smtClean="0"/>
              <a:pPr/>
              <a:t>17.02.2012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A45C453-7775-4964-94D8-63146DD6B472}"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package" Target="../embeddings/______Microsoft_Office_PowerPoint3.sld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5.xml.rels><?xml version="1.0" encoding="UTF-8" standalone="yes"?>
<Relationships xmlns="http://schemas.openxmlformats.org/package/2006/relationships"><Relationship Id="rId3" Type="http://schemas.openxmlformats.org/officeDocument/2006/relationships/package" Target="../embeddings/______Microsoft_Office_PowerPoint4.sld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package" Target="../embeddings/______Microsoft_Office_PowerPoint1.sl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______Microsoft_Office_PowerPoint2.sldx"/></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14290"/>
            <a:ext cx="9144000" cy="4429156"/>
          </a:xfrm>
        </p:spPr>
        <p:txBody>
          <a:bodyPr>
            <a:normAutofit fontScale="90000"/>
          </a:bodyPr>
          <a:lstStyle/>
          <a:p>
            <a:r>
              <a:rPr lang="ru-RU" sz="3600" b="1" dirty="0" smtClean="0">
                <a:solidFill>
                  <a:srgbClr val="FFC000"/>
                </a:solidFill>
              </a:rPr>
              <a:t/>
            </a:r>
            <a:br>
              <a:rPr lang="ru-RU" sz="3600" b="1" dirty="0" smtClean="0">
                <a:solidFill>
                  <a:srgbClr val="FFC000"/>
                </a:solidFill>
              </a:rPr>
            </a:br>
            <a:r>
              <a:rPr lang="ru-RU" sz="3600" dirty="0" smtClean="0">
                <a:solidFill>
                  <a:srgbClr val="FFC000"/>
                </a:solidFill>
              </a:rPr>
              <a:t/>
            </a:r>
            <a:br>
              <a:rPr lang="ru-RU" sz="3600" dirty="0" smtClean="0">
                <a:solidFill>
                  <a:srgbClr val="FFC000"/>
                </a:solidFill>
              </a:rPr>
            </a:br>
            <a:r>
              <a:rPr lang="ru-RU" sz="4400" b="1" dirty="0" smtClean="0">
                <a:solidFill>
                  <a:srgbClr val="FFFF00"/>
                </a:solidFill>
              </a:rPr>
              <a:t>ПРИМЕНЕНИЕ </a:t>
            </a:r>
            <a:r>
              <a:rPr lang="ru-RU" sz="4400" b="1" dirty="0">
                <a:solidFill>
                  <a:srgbClr val="FFFF00"/>
                </a:solidFill>
              </a:rPr>
              <a:t>ПРОБЛЕМНО-ОРИЕНТИРОВАННОГО ПОДХОДА В  ОБУЧЕНИИ ДИСЦИПЛИНЕ </a:t>
            </a:r>
            <a:r>
              <a:rPr lang="ru-RU" sz="4400" b="1" dirty="0" smtClean="0">
                <a:solidFill>
                  <a:srgbClr val="FFFF00"/>
                </a:solidFill>
              </a:rPr>
              <a:t/>
            </a:r>
            <a:br>
              <a:rPr lang="ru-RU" sz="4400" b="1" dirty="0" smtClean="0">
                <a:solidFill>
                  <a:srgbClr val="FFFF00"/>
                </a:solidFill>
              </a:rPr>
            </a:br>
            <a:r>
              <a:rPr lang="ru-RU" sz="4400" b="1" i="1" dirty="0" smtClean="0">
                <a:solidFill>
                  <a:srgbClr val="FFFF00"/>
                </a:solidFill>
              </a:rPr>
              <a:t>«</a:t>
            </a:r>
            <a:r>
              <a:rPr lang="ru-RU" sz="4400" b="1" i="1" dirty="0">
                <a:solidFill>
                  <a:srgbClr val="FFFF00"/>
                </a:solidFill>
              </a:rPr>
              <a:t>ХИМИЯ И ФИЗИКА ОРГАНИЧЕСКИХ ВЕЩЕСТВ»</a:t>
            </a:r>
            <a:r>
              <a:rPr lang="ru-RU" sz="4400" i="1" dirty="0">
                <a:solidFill>
                  <a:srgbClr val="FFFF00"/>
                </a:solidFill>
              </a:rPr>
              <a:t/>
            </a:r>
            <a:br>
              <a:rPr lang="ru-RU" sz="4400" i="1" dirty="0">
                <a:solidFill>
                  <a:srgbClr val="FFFF00"/>
                </a:solidFill>
              </a:rPr>
            </a:br>
            <a:endParaRPr lang="ru-RU" sz="4400" i="1" dirty="0">
              <a:solidFill>
                <a:srgbClr val="FFFF00"/>
              </a:solidFill>
            </a:endParaRPr>
          </a:p>
        </p:txBody>
      </p:sp>
      <p:sp>
        <p:nvSpPr>
          <p:cNvPr id="3" name="Подзаголовок 2"/>
          <p:cNvSpPr>
            <a:spLocks noGrp="1"/>
          </p:cNvSpPr>
          <p:nvPr>
            <p:ph type="subTitle" idx="1"/>
          </p:nvPr>
        </p:nvSpPr>
        <p:spPr>
          <a:xfrm>
            <a:off x="285720" y="4714884"/>
            <a:ext cx="8572560" cy="1857388"/>
          </a:xfrm>
        </p:spPr>
        <p:txBody>
          <a:bodyPr>
            <a:normAutofit lnSpcReduction="10000"/>
          </a:bodyPr>
          <a:lstStyle/>
          <a:p>
            <a:r>
              <a:rPr lang="ru-RU" dirty="0" smtClean="0">
                <a:solidFill>
                  <a:schemeClr val="tx1"/>
                </a:solidFill>
              </a:rPr>
              <a:t>Казахский национальный университет им. </a:t>
            </a:r>
            <a:r>
              <a:rPr lang="ru-RU" dirty="0" err="1" smtClean="0">
                <a:solidFill>
                  <a:schemeClr val="tx1"/>
                </a:solidFill>
              </a:rPr>
              <a:t>аль-Фараби</a:t>
            </a:r>
            <a:r>
              <a:rPr lang="ru-RU" dirty="0" smtClean="0">
                <a:solidFill>
                  <a:schemeClr val="tx1"/>
                </a:solidFill>
              </a:rPr>
              <a:t>,</a:t>
            </a:r>
          </a:p>
          <a:p>
            <a:r>
              <a:rPr lang="ru-RU" dirty="0" smtClean="0">
                <a:solidFill>
                  <a:schemeClr val="tx1"/>
                </a:solidFill>
              </a:rPr>
              <a:t> факультет химии и химической технологии, </a:t>
            </a:r>
          </a:p>
          <a:p>
            <a:r>
              <a:rPr lang="ru-RU" b="1" dirty="0" smtClean="0">
                <a:solidFill>
                  <a:schemeClr val="tx1"/>
                </a:solidFill>
              </a:rPr>
              <a:t>Р.А</a:t>
            </a:r>
            <a:r>
              <a:rPr lang="ru-RU" b="1" dirty="0">
                <a:solidFill>
                  <a:schemeClr val="tx1"/>
                </a:solidFill>
              </a:rPr>
              <a:t>. Абдыкалыкова, </a:t>
            </a:r>
            <a:r>
              <a:rPr lang="ru-RU" b="1" dirty="0" smtClean="0">
                <a:solidFill>
                  <a:schemeClr val="tx1"/>
                </a:solidFill>
              </a:rPr>
              <a:t>Ж.К</a:t>
            </a:r>
            <a:r>
              <a:rPr lang="ru-RU" b="1" dirty="0">
                <a:solidFill>
                  <a:schemeClr val="tx1"/>
                </a:solidFill>
              </a:rPr>
              <a:t>. Жатканбаева, А.К. </a:t>
            </a:r>
            <a:r>
              <a:rPr lang="ru-RU" b="1" dirty="0" smtClean="0">
                <a:solidFill>
                  <a:schemeClr val="tx1"/>
                </a:solidFill>
              </a:rPr>
              <a:t>Токтабаева</a:t>
            </a:r>
            <a:endParaRPr lang="en-US" b="1" dirty="0" smtClean="0">
              <a:solidFill>
                <a:schemeClr val="tx1"/>
              </a:solidFill>
            </a:endParaRPr>
          </a:p>
          <a:p>
            <a:endParaRPr lang="ru-RU" dirty="0">
              <a:solidFill>
                <a:schemeClr val="tx1"/>
              </a:solidFill>
            </a:endParaRPr>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одержимое 2"/>
          <p:cNvSpPr txBox="1">
            <a:spLocks/>
          </p:cNvSpPr>
          <p:nvPr/>
        </p:nvSpPr>
        <p:spPr bwMode="auto">
          <a:xfrm>
            <a:off x="324647" y="2167731"/>
            <a:ext cx="2571750" cy="571500"/>
          </a:xfrm>
          <a:prstGeom prst="rect">
            <a:avLst/>
          </a:prstGeom>
          <a:noFill/>
          <a:ln w="9525">
            <a:noFill/>
            <a:miter lim="800000"/>
            <a:headEnd/>
            <a:tailEnd/>
          </a:ln>
        </p:spPr>
        <p:txBody>
          <a:bodyPr lIns="0" rIns="18288"/>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spcBef>
                <a:spcPct val="20000"/>
              </a:spcBef>
              <a:buClr>
                <a:srgbClr val="0BD0D9"/>
              </a:buClr>
              <a:buSzPct val="95000"/>
              <a:buFont typeface="Wingdings 2" pitchFamily="18" charset="2"/>
              <a:buNone/>
            </a:pPr>
            <a:r>
              <a:rPr lang="en-US" sz="1400" dirty="0">
                <a:solidFill>
                  <a:srgbClr val="FF0000"/>
                </a:solidFill>
                <a:latin typeface="Constantia" pitchFamily="18" charset="0"/>
              </a:rPr>
              <a:t>      </a:t>
            </a:r>
            <a:endParaRPr lang="ru-RU" sz="1400" dirty="0">
              <a:solidFill>
                <a:srgbClr val="FF0000"/>
              </a:solidFill>
              <a:latin typeface="Constantia" pitchFamily="18" charset="0"/>
            </a:endParaRPr>
          </a:p>
          <a:p>
            <a:pPr algn="r">
              <a:spcBef>
                <a:spcPct val="20000"/>
              </a:spcBef>
              <a:buClr>
                <a:srgbClr val="0BD0D9"/>
              </a:buClr>
              <a:buSzPct val="95000"/>
              <a:buFont typeface="Wingdings 2" pitchFamily="18" charset="2"/>
              <a:buNone/>
            </a:pPr>
            <a:endParaRPr lang="ru-RU" sz="1400" dirty="0">
              <a:solidFill>
                <a:srgbClr val="FF0000"/>
              </a:solidFill>
              <a:latin typeface="Constantia" pitchFamily="18" charset="0"/>
            </a:endParaRPr>
          </a:p>
          <a:p>
            <a:pPr algn="r">
              <a:spcBef>
                <a:spcPct val="20000"/>
              </a:spcBef>
              <a:buClr>
                <a:srgbClr val="0BD0D9"/>
              </a:buClr>
              <a:buSzPct val="95000"/>
              <a:buFont typeface="Wingdings 2" pitchFamily="18" charset="2"/>
              <a:buNone/>
            </a:pPr>
            <a:r>
              <a:rPr lang="en-US" sz="1400" dirty="0">
                <a:solidFill>
                  <a:srgbClr val="FF0000"/>
                </a:solidFill>
                <a:latin typeface="Constantia" pitchFamily="18" charset="0"/>
              </a:rPr>
              <a:t>  </a:t>
            </a:r>
            <a:endParaRPr lang="ru-RU" sz="1400" dirty="0">
              <a:solidFill>
                <a:srgbClr val="404040"/>
              </a:solidFill>
              <a:latin typeface="Constantia" pitchFamily="18" charset="0"/>
            </a:endParaRPr>
          </a:p>
        </p:txBody>
      </p:sp>
      <p:sp>
        <p:nvSpPr>
          <p:cNvPr id="18" name="Содержимое 2"/>
          <p:cNvSpPr txBox="1">
            <a:spLocks/>
          </p:cNvSpPr>
          <p:nvPr/>
        </p:nvSpPr>
        <p:spPr bwMode="auto">
          <a:xfrm>
            <a:off x="5929322" y="1428739"/>
            <a:ext cx="3000396" cy="928694"/>
          </a:xfrm>
          <a:prstGeom prst="rect">
            <a:avLst/>
          </a:prstGeom>
          <a:noFill/>
          <a:ln w="9525">
            <a:noFill/>
            <a:miter lim="800000"/>
            <a:headEnd/>
            <a:tailEnd/>
          </a:ln>
        </p:spPr>
        <p:txBody>
          <a:bodyPr lIns="0" rIns="18288"/>
          <a:lstStyle/>
          <a:p>
            <a:pPr algn="ctr">
              <a:spcBef>
                <a:spcPct val="20000"/>
              </a:spcBef>
              <a:buClr>
                <a:srgbClr val="0BD0D9"/>
              </a:buClr>
              <a:buSzPct val="95000"/>
              <a:buFont typeface="Wingdings 2" pitchFamily="18" charset="2"/>
              <a:buNone/>
            </a:pPr>
            <a:r>
              <a:rPr lang="kk-KZ" sz="3200" dirty="0">
                <a:latin typeface="Constantia" pitchFamily="18" charset="0"/>
              </a:rPr>
              <a:t>Қасиеттері:</a:t>
            </a:r>
            <a:endParaRPr lang="ru-RU" sz="3200" dirty="0">
              <a:latin typeface="Constantia" pitchFamily="18" charset="0"/>
            </a:endParaRPr>
          </a:p>
        </p:txBody>
      </p:sp>
      <p:graphicFrame>
        <p:nvGraphicFramePr>
          <p:cNvPr id="19" name="Таблица 18"/>
          <p:cNvGraphicFramePr>
            <a:graphicFrameLocks noGrp="1"/>
          </p:cNvGraphicFramePr>
          <p:nvPr/>
        </p:nvGraphicFramePr>
        <p:xfrm>
          <a:off x="4143371" y="16255"/>
          <a:ext cx="5000629" cy="6863970"/>
        </p:xfrm>
        <a:graphic>
          <a:graphicData uri="http://schemas.openxmlformats.org/drawingml/2006/table">
            <a:tbl>
              <a:tblPr/>
              <a:tblGrid>
                <a:gridCol w="1666485"/>
                <a:gridCol w="1667072"/>
                <a:gridCol w="166875"/>
                <a:gridCol w="1500197"/>
              </a:tblGrid>
              <a:tr h="81140">
                <a:tc>
                  <a:txBody>
                    <a:bodyPr/>
                    <a:lstStyle/>
                    <a:p>
                      <a:pPr>
                        <a:lnSpc>
                          <a:spcPct val="115000"/>
                        </a:lnSpc>
                        <a:spcAft>
                          <a:spcPts val="1000"/>
                        </a:spcAft>
                      </a:pPr>
                      <a:r>
                        <a:rPr lang="kk-KZ" sz="2000" dirty="0" smtClean="0">
                          <a:solidFill>
                            <a:schemeClr val="tx1">
                              <a:lumMod val="95000"/>
                              <a:lumOff val="5000"/>
                            </a:schemeClr>
                          </a:solidFill>
                          <a:latin typeface="Times New Roman"/>
                          <a:ea typeface="SimSun"/>
                          <a:cs typeface="Times New Roman"/>
                        </a:rPr>
                        <a:t>Каучук </a:t>
                      </a:r>
                      <a:r>
                        <a:rPr lang="kk-KZ" sz="2000" dirty="0">
                          <a:solidFill>
                            <a:schemeClr val="tx1">
                              <a:lumMod val="95000"/>
                              <a:lumOff val="5000"/>
                            </a:schemeClr>
                          </a:solidFill>
                          <a:latin typeface="Times New Roman"/>
                          <a:ea typeface="SimSun"/>
                          <a:cs typeface="Times New Roman"/>
                        </a:rPr>
                        <a:t>атауы</a:t>
                      </a:r>
                      <a:r>
                        <a:rPr lang="ru-RU" sz="2000" dirty="0">
                          <a:solidFill>
                            <a:schemeClr val="tx1">
                              <a:lumMod val="95000"/>
                              <a:lumOff val="5000"/>
                            </a:schemeClr>
                          </a:solidFill>
                          <a:latin typeface="Times New Roman"/>
                          <a:ea typeface="SimSun"/>
                          <a:cs typeface="Times New Roman"/>
                        </a:rPr>
                        <a:t> </a:t>
                      </a:r>
                      <a:endParaRPr lang="ru-RU" sz="2000" dirty="0">
                        <a:solidFill>
                          <a:schemeClr val="tx1">
                            <a:lumMod val="95000"/>
                            <a:lumOff val="5000"/>
                          </a:schemeClr>
                        </a:solidFill>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kk-KZ" sz="2000" dirty="0" smtClean="0">
                          <a:solidFill>
                            <a:schemeClr val="tx1">
                              <a:lumMod val="95000"/>
                              <a:lumOff val="5000"/>
                            </a:schemeClr>
                          </a:solidFill>
                          <a:latin typeface="Times New Roman"/>
                          <a:ea typeface="SimSun"/>
                          <a:cs typeface="Times New Roman"/>
                        </a:rPr>
                        <a:t>Құрамы</a:t>
                      </a:r>
                      <a:endParaRPr lang="ru-RU" sz="2000" dirty="0">
                        <a:solidFill>
                          <a:schemeClr val="tx1">
                            <a:lumMod val="95000"/>
                            <a:lumOff val="5000"/>
                          </a:schemeClr>
                        </a:solidFill>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1000"/>
                        </a:spcAft>
                      </a:pPr>
                      <a:r>
                        <a:rPr lang="kk-KZ" sz="2000" dirty="0" smtClean="0">
                          <a:solidFill>
                            <a:schemeClr val="tx1">
                              <a:lumMod val="95000"/>
                              <a:lumOff val="5000"/>
                            </a:schemeClr>
                          </a:solidFill>
                          <a:latin typeface="Times New Roman"/>
                          <a:ea typeface="SimSun"/>
                          <a:cs typeface="Times New Roman"/>
                        </a:rPr>
                        <a:t>Арнайы </a:t>
                      </a:r>
                      <a:r>
                        <a:rPr lang="kk-KZ" sz="2000" dirty="0">
                          <a:solidFill>
                            <a:schemeClr val="tx1">
                              <a:lumMod val="95000"/>
                              <a:lumOff val="5000"/>
                            </a:schemeClr>
                          </a:solidFill>
                          <a:latin typeface="Times New Roman"/>
                          <a:ea typeface="SimSun"/>
                          <a:cs typeface="Times New Roman"/>
                        </a:rPr>
                        <a:t>қасиеттері</a:t>
                      </a:r>
                      <a:endParaRPr lang="ru-RU" sz="2000" dirty="0">
                        <a:solidFill>
                          <a:schemeClr val="tx1">
                            <a:lumMod val="95000"/>
                            <a:lumOff val="5000"/>
                          </a:schemeClr>
                        </a:solidFill>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561781">
                <a:tc gridSpan="4">
                  <a:txBody>
                    <a:bodyPr/>
                    <a:lstStyle/>
                    <a:p>
                      <a:pPr algn="ctr">
                        <a:lnSpc>
                          <a:spcPct val="115000"/>
                        </a:lnSpc>
                        <a:spcAft>
                          <a:spcPts val="1000"/>
                        </a:spcAft>
                      </a:pPr>
                      <a:r>
                        <a:rPr lang="kk-KZ" sz="2000" b="1" dirty="0" smtClean="0">
                          <a:solidFill>
                            <a:srgbClr val="C00000"/>
                          </a:solidFill>
                          <a:latin typeface="Times New Roman"/>
                          <a:ea typeface="SimSun"/>
                          <a:cs typeface="Times New Roman"/>
                        </a:rPr>
                        <a:t>Жалпы </a:t>
                      </a:r>
                      <a:r>
                        <a:rPr lang="kk-KZ" sz="2000" b="1" dirty="0">
                          <a:solidFill>
                            <a:srgbClr val="C00000"/>
                          </a:solidFill>
                          <a:latin typeface="Times New Roman"/>
                          <a:ea typeface="SimSun"/>
                          <a:cs typeface="Times New Roman"/>
                        </a:rPr>
                        <a:t>каучуктар</a:t>
                      </a:r>
                      <a:endParaRPr lang="ru-RU" sz="2000" b="1" dirty="0">
                        <a:solidFill>
                          <a:srgbClr val="C00000"/>
                        </a:solidFill>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832532">
                <a:tc>
                  <a:txBody>
                    <a:bodyPr/>
                    <a:lstStyle/>
                    <a:p>
                      <a:pPr>
                        <a:lnSpc>
                          <a:spcPct val="115000"/>
                        </a:lnSpc>
                        <a:spcAft>
                          <a:spcPts val="1000"/>
                        </a:spcAft>
                      </a:pPr>
                      <a:r>
                        <a:rPr lang="ru-RU" sz="2000" dirty="0">
                          <a:solidFill>
                            <a:schemeClr val="tx1">
                              <a:lumMod val="95000"/>
                              <a:lumOff val="5000"/>
                            </a:schemeClr>
                          </a:solidFill>
                          <a:latin typeface="Times New Roman"/>
                          <a:ea typeface="SimSun"/>
                          <a:cs typeface="Times New Roman"/>
                        </a:rPr>
                        <a:t/>
                      </a:r>
                      <a:br>
                        <a:rPr lang="ru-RU" sz="2000" dirty="0">
                          <a:solidFill>
                            <a:schemeClr val="tx1">
                              <a:lumMod val="95000"/>
                              <a:lumOff val="5000"/>
                            </a:schemeClr>
                          </a:solidFill>
                          <a:latin typeface="Times New Roman"/>
                          <a:ea typeface="SimSun"/>
                          <a:cs typeface="Times New Roman"/>
                        </a:rPr>
                      </a:br>
                      <a:r>
                        <a:rPr lang="ru-RU" sz="2000" dirty="0">
                          <a:solidFill>
                            <a:schemeClr val="tx1">
                              <a:lumMod val="95000"/>
                              <a:lumOff val="5000"/>
                            </a:schemeClr>
                          </a:solidFill>
                          <a:latin typeface="Times New Roman"/>
                          <a:ea typeface="SimSun"/>
                          <a:cs typeface="Times New Roman"/>
                        </a:rPr>
                        <a:t>Бутадиен</a:t>
                      </a:r>
                      <a:r>
                        <a:rPr lang="kk-KZ" sz="2000" dirty="0">
                          <a:solidFill>
                            <a:schemeClr val="tx1">
                              <a:lumMod val="95000"/>
                              <a:lumOff val="5000"/>
                            </a:schemeClr>
                          </a:solidFill>
                          <a:latin typeface="Times New Roman"/>
                          <a:ea typeface="SimSun"/>
                          <a:cs typeface="Times New Roman"/>
                        </a:rPr>
                        <a:t>ді</a:t>
                      </a:r>
                      <a:endParaRPr lang="ru-RU" sz="2000" dirty="0">
                        <a:solidFill>
                          <a:schemeClr val="tx1">
                            <a:lumMod val="95000"/>
                            <a:lumOff val="5000"/>
                          </a:schemeClr>
                        </a:solidFill>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1000"/>
                        </a:spcAft>
                      </a:pPr>
                      <a:r>
                        <a:rPr lang="ru-RU" sz="2000" dirty="0" smtClean="0">
                          <a:solidFill>
                            <a:schemeClr val="tx1">
                              <a:lumMod val="95000"/>
                              <a:lumOff val="5000"/>
                            </a:schemeClr>
                          </a:solidFill>
                          <a:latin typeface="Times New Roman"/>
                          <a:ea typeface="SimSun"/>
                          <a:cs typeface="Times New Roman"/>
                        </a:rPr>
                        <a:t>1,4-цис-Полибутадиен</a:t>
                      </a:r>
                      <a:endParaRPr lang="ru-RU" sz="2000" dirty="0">
                        <a:solidFill>
                          <a:schemeClr val="tx1">
                            <a:lumMod val="95000"/>
                            <a:lumOff val="5000"/>
                          </a:schemeClr>
                        </a:solidFill>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1000"/>
                        </a:spcAft>
                      </a:pPr>
                      <a:endParaRPr lang="ru-RU" sz="2000" dirty="0">
                        <a:solidFill>
                          <a:schemeClr val="tx1">
                            <a:lumMod val="95000"/>
                            <a:lumOff val="5000"/>
                          </a:schemeClr>
                        </a:solidFill>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2000" dirty="0" smtClean="0">
                          <a:solidFill>
                            <a:schemeClr val="tx1">
                              <a:lumMod val="95000"/>
                              <a:lumOff val="5000"/>
                            </a:schemeClr>
                          </a:solidFill>
                          <a:latin typeface="Times New Roman"/>
                          <a:ea typeface="SimSun"/>
                          <a:cs typeface="Times New Roman"/>
                        </a:rPr>
                        <a:t/>
                      </a:r>
                      <a:br>
                        <a:rPr lang="ru-RU" sz="2000" dirty="0" smtClean="0">
                          <a:solidFill>
                            <a:schemeClr val="tx1">
                              <a:lumMod val="95000"/>
                              <a:lumOff val="5000"/>
                            </a:schemeClr>
                          </a:solidFill>
                          <a:latin typeface="Times New Roman"/>
                          <a:ea typeface="SimSun"/>
                          <a:cs typeface="Times New Roman"/>
                        </a:rPr>
                      </a:br>
                      <a:r>
                        <a:rPr lang="ru-RU" sz="2000" dirty="0" smtClean="0">
                          <a:solidFill>
                            <a:schemeClr val="tx1">
                              <a:lumMod val="95000"/>
                              <a:lumOff val="5000"/>
                            </a:schemeClr>
                          </a:solidFill>
                          <a:latin typeface="Times New Roman"/>
                          <a:ea typeface="SimSun"/>
                          <a:cs typeface="Times New Roman"/>
                        </a:rPr>
                        <a:t>-</a:t>
                      </a:r>
                      <a:endParaRPr lang="ru-RU" sz="2000" dirty="0">
                        <a:solidFill>
                          <a:schemeClr val="tx1">
                            <a:lumMod val="95000"/>
                            <a:lumOff val="5000"/>
                          </a:schemeClr>
                        </a:solidFill>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6225">
                <a:tc>
                  <a:txBody>
                    <a:bodyPr/>
                    <a:lstStyle/>
                    <a:p>
                      <a:pPr>
                        <a:lnSpc>
                          <a:spcPct val="115000"/>
                        </a:lnSpc>
                        <a:spcAft>
                          <a:spcPts val="1000"/>
                        </a:spcAft>
                      </a:pPr>
                      <a:r>
                        <a:rPr lang="ru-RU" sz="2000" dirty="0">
                          <a:solidFill>
                            <a:schemeClr val="tx1">
                              <a:lumMod val="95000"/>
                              <a:lumOff val="5000"/>
                            </a:schemeClr>
                          </a:solidFill>
                          <a:latin typeface="Times New Roman"/>
                          <a:ea typeface="SimSun"/>
                          <a:cs typeface="Times New Roman"/>
                        </a:rPr>
                        <a:t/>
                      </a:r>
                      <a:br>
                        <a:rPr lang="ru-RU" sz="2000" dirty="0">
                          <a:solidFill>
                            <a:schemeClr val="tx1">
                              <a:lumMod val="95000"/>
                              <a:lumOff val="5000"/>
                            </a:schemeClr>
                          </a:solidFill>
                          <a:latin typeface="Times New Roman"/>
                          <a:ea typeface="SimSun"/>
                          <a:cs typeface="Times New Roman"/>
                        </a:rPr>
                      </a:br>
                      <a:r>
                        <a:rPr lang="ru-RU" sz="2000" dirty="0">
                          <a:solidFill>
                            <a:schemeClr val="tx1">
                              <a:lumMod val="95000"/>
                              <a:lumOff val="5000"/>
                            </a:schemeClr>
                          </a:solidFill>
                          <a:latin typeface="Times New Roman"/>
                          <a:ea typeface="SimSun"/>
                          <a:cs typeface="Times New Roman"/>
                        </a:rPr>
                        <a:t>Бутадиен-стирол</a:t>
                      </a:r>
                      <a:r>
                        <a:rPr lang="kk-KZ" sz="2000" dirty="0">
                          <a:solidFill>
                            <a:schemeClr val="tx1">
                              <a:lumMod val="95000"/>
                              <a:lumOff val="5000"/>
                            </a:schemeClr>
                          </a:solidFill>
                          <a:latin typeface="Times New Roman"/>
                          <a:ea typeface="SimSun"/>
                          <a:cs typeface="Times New Roman"/>
                        </a:rPr>
                        <a:t>ды</a:t>
                      </a:r>
                      <a:r>
                        <a:rPr lang="ru-RU" sz="2000" dirty="0">
                          <a:solidFill>
                            <a:schemeClr val="tx1">
                              <a:lumMod val="95000"/>
                              <a:lumOff val="5000"/>
                            </a:schemeClr>
                          </a:solidFill>
                          <a:latin typeface="Times New Roman"/>
                          <a:ea typeface="SimSun"/>
                          <a:cs typeface="Times New Roman"/>
                        </a:rPr>
                        <a:t> </a:t>
                      </a:r>
                      <a:endParaRPr lang="ru-RU" sz="2000" dirty="0">
                        <a:solidFill>
                          <a:schemeClr val="tx1">
                            <a:lumMod val="95000"/>
                            <a:lumOff val="5000"/>
                          </a:schemeClr>
                        </a:solidFill>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1000"/>
                        </a:spcAft>
                      </a:pPr>
                      <a:r>
                        <a:rPr lang="kk-KZ" sz="2000" dirty="0">
                          <a:solidFill>
                            <a:schemeClr val="tx1">
                              <a:lumMod val="95000"/>
                              <a:lumOff val="5000"/>
                            </a:schemeClr>
                          </a:solidFill>
                          <a:latin typeface="Times New Roman"/>
                          <a:ea typeface="SimSun"/>
                          <a:cs typeface="Times New Roman"/>
                        </a:rPr>
                        <a:t>Бутадиен мен стирол сополимері</a:t>
                      </a:r>
                      <a:endParaRPr lang="ru-RU" sz="2000" dirty="0">
                        <a:solidFill>
                          <a:schemeClr val="tx1">
                            <a:lumMod val="95000"/>
                            <a:lumOff val="5000"/>
                          </a:schemeClr>
                        </a:solidFill>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1000"/>
                        </a:spcAft>
                      </a:pPr>
                      <a:endParaRPr lang="ru-RU" sz="2000" dirty="0">
                        <a:solidFill>
                          <a:schemeClr val="tx1">
                            <a:lumMod val="95000"/>
                            <a:lumOff val="5000"/>
                          </a:schemeClr>
                        </a:solidFill>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2000" dirty="0">
                          <a:solidFill>
                            <a:schemeClr val="tx1">
                              <a:lumMod val="95000"/>
                              <a:lumOff val="5000"/>
                            </a:schemeClr>
                          </a:solidFill>
                          <a:latin typeface="Times New Roman"/>
                          <a:ea typeface="SimSun"/>
                          <a:cs typeface="Times New Roman"/>
                        </a:rPr>
                        <a:t/>
                      </a:r>
                      <a:br>
                        <a:rPr lang="ru-RU" sz="2000" dirty="0">
                          <a:solidFill>
                            <a:schemeClr val="tx1">
                              <a:lumMod val="95000"/>
                              <a:lumOff val="5000"/>
                            </a:schemeClr>
                          </a:solidFill>
                          <a:latin typeface="Times New Roman"/>
                          <a:ea typeface="SimSun"/>
                          <a:cs typeface="Times New Roman"/>
                        </a:rPr>
                      </a:br>
                      <a:r>
                        <a:rPr lang="ru-RU" sz="2000" dirty="0">
                          <a:solidFill>
                            <a:schemeClr val="tx1">
                              <a:lumMod val="95000"/>
                              <a:lumOff val="5000"/>
                            </a:schemeClr>
                          </a:solidFill>
                          <a:latin typeface="Times New Roman"/>
                          <a:ea typeface="SimSun"/>
                          <a:cs typeface="Times New Roman"/>
                        </a:rPr>
                        <a:t>-</a:t>
                      </a:r>
                      <a:endParaRPr lang="ru-RU" sz="2000" dirty="0">
                        <a:solidFill>
                          <a:schemeClr val="tx1">
                            <a:lumMod val="95000"/>
                            <a:lumOff val="5000"/>
                          </a:schemeClr>
                        </a:solidFill>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2532">
                <a:tc>
                  <a:txBody>
                    <a:bodyPr/>
                    <a:lstStyle/>
                    <a:p>
                      <a:pPr>
                        <a:lnSpc>
                          <a:spcPct val="115000"/>
                        </a:lnSpc>
                        <a:spcAft>
                          <a:spcPts val="1000"/>
                        </a:spcAft>
                      </a:pPr>
                      <a:r>
                        <a:rPr lang="ru-RU" sz="2000" dirty="0" smtClean="0">
                          <a:solidFill>
                            <a:schemeClr val="tx1">
                              <a:lumMod val="95000"/>
                              <a:lumOff val="5000"/>
                            </a:schemeClr>
                          </a:solidFill>
                          <a:latin typeface="Times New Roman"/>
                          <a:ea typeface="SimSun"/>
                          <a:cs typeface="Times New Roman"/>
                        </a:rPr>
                        <a:t>Изопрен</a:t>
                      </a:r>
                      <a:r>
                        <a:rPr lang="kk-KZ" sz="2000" dirty="0">
                          <a:solidFill>
                            <a:schemeClr val="tx1">
                              <a:lumMod val="95000"/>
                              <a:lumOff val="5000"/>
                            </a:schemeClr>
                          </a:solidFill>
                          <a:latin typeface="Times New Roman"/>
                          <a:ea typeface="SimSun"/>
                          <a:cs typeface="Times New Roman"/>
                        </a:rPr>
                        <a:t>ді</a:t>
                      </a:r>
                      <a:endParaRPr lang="ru-RU" sz="2000" dirty="0">
                        <a:solidFill>
                          <a:schemeClr val="tx1">
                            <a:lumMod val="95000"/>
                            <a:lumOff val="5000"/>
                          </a:schemeClr>
                        </a:solidFill>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1000"/>
                        </a:spcAft>
                      </a:pPr>
                      <a:r>
                        <a:rPr lang="ru-RU" sz="2000" dirty="0" smtClean="0">
                          <a:solidFill>
                            <a:schemeClr val="tx1">
                              <a:lumMod val="95000"/>
                              <a:lumOff val="5000"/>
                            </a:schemeClr>
                          </a:solidFill>
                          <a:latin typeface="Times New Roman"/>
                          <a:ea typeface="SimSun"/>
                          <a:cs typeface="Times New Roman"/>
                        </a:rPr>
                        <a:t>1,4-цис-Полиизопрен</a:t>
                      </a:r>
                      <a:endParaRPr lang="ru-RU" sz="2000" dirty="0">
                        <a:solidFill>
                          <a:schemeClr val="tx1">
                            <a:lumMod val="95000"/>
                            <a:lumOff val="5000"/>
                          </a:schemeClr>
                        </a:solidFill>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1000"/>
                        </a:spcAft>
                      </a:pPr>
                      <a:endParaRPr lang="ru-RU" sz="2000" dirty="0">
                        <a:solidFill>
                          <a:schemeClr val="tx1">
                            <a:lumMod val="95000"/>
                            <a:lumOff val="5000"/>
                          </a:schemeClr>
                        </a:solidFill>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2000" dirty="0" smtClean="0">
                          <a:solidFill>
                            <a:schemeClr val="tx1">
                              <a:lumMod val="95000"/>
                              <a:lumOff val="5000"/>
                            </a:schemeClr>
                          </a:solidFill>
                          <a:latin typeface="Times New Roman"/>
                          <a:ea typeface="SimSun"/>
                          <a:cs typeface="Times New Roman"/>
                        </a:rPr>
                        <a:t>-</a:t>
                      </a:r>
                      <a:endParaRPr lang="ru-RU" sz="2000" dirty="0">
                        <a:solidFill>
                          <a:schemeClr val="tx1">
                            <a:lumMod val="95000"/>
                            <a:lumOff val="5000"/>
                          </a:schemeClr>
                        </a:solidFill>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8300">
                <a:tc>
                  <a:txBody>
                    <a:bodyPr/>
                    <a:lstStyle/>
                    <a:p>
                      <a:pPr>
                        <a:lnSpc>
                          <a:spcPct val="115000"/>
                        </a:lnSpc>
                        <a:spcAft>
                          <a:spcPts val="1000"/>
                        </a:spcAft>
                      </a:pPr>
                      <a:r>
                        <a:rPr lang="ru-RU" sz="2000">
                          <a:solidFill>
                            <a:schemeClr val="tx1">
                              <a:lumMod val="95000"/>
                              <a:lumOff val="5000"/>
                            </a:schemeClr>
                          </a:solidFill>
                          <a:latin typeface="Times New Roman"/>
                          <a:ea typeface="SimSun"/>
                          <a:cs typeface="Times New Roman"/>
                        </a:rPr>
                        <a:t>Этилен-пропил</a:t>
                      </a:r>
                      <a:r>
                        <a:rPr lang="kk-KZ" sz="2000">
                          <a:solidFill>
                            <a:schemeClr val="tx1">
                              <a:lumMod val="95000"/>
                              <a:lumOff val="5000"/>
                            </a:schemeClr>
                          </a:solidFill>
                          <a:latin typeface="Times New Roman"/>
                          <a:ea typeface="SimSun"/>
                          <a:cs typeface="Times New Roman"/>
                        </a:rPr>
                        <a:t>ді</a:t>
                      </a:r>
                      <a:r>
                        <a:rPr lang="ru-RU" sz="2000">
                          <a:solidFill>
                            <a:schemeClr val="tx1">
                              <a:lumMod val="95000"/>
                              <a:lumOff val="5000"/>
                            </a:schemeClr>
                          </a:solidFill>
                          <a:latin typeface="Times New Roman"/>
                          <a:ea typeface="SimSun"/>
                          <a:cs typeface="Times New Roman"/>
                        </a:rPr>
                        <a:t/>
                      </a:r>
                      <a:br>
                        <a:rPr lang="ru-RU" sz="2000">
                          <a:solidFill>
                            <a:schemeClr val="tx1">
                              <a:lumMod val="95000"/>
                              <a:lumOff val="5000"/>
                            </a:schemeClr>
                          </a:solidFill>
                          <a:latin typeface="Times New Roman"/>
                          <a:ea typeface="SimSun"/>
                          <a:cs typeface="Times New Roman"/>
                        </a:rPr>
                      </a:br>
                      <a:endParaRPr lang="ru-RU" sz="2000">
                        <a:solidFill>
                          <a:schemeClr val="tx1">
                            <a:lumMod val="95000"/>
                            <a:lumOff val="5000"/>
                          </a:schemeClr>
                        </a:solidFill>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nSpc>
                          <a:spcPct val="115000"/>
                        </a:lnSpc>
                        <a:spcAft>
                          <a:spcPts val="1200"/>
                        </a:spcAft>
                      </a:pPr>
                      <a:r>
                        <a:rPr lang="kk-KZ" sz="2000" dirty="0">
                          <a:solidFill>
                            <a:schemeClr val="tx1">
                              <a:lumMod val="95000"/>
                              <a:lumOff val="5000"/>
                            </a:schemeClr>
                          </a:solidFill>
                          <a:latin typeface="Times New Roman"/>
                          <a:ea typeface="SimSun"/>
                          <a:cs typeface="Times New Roman"/>
                        </a:rPr>
                        <a:t>Этилен мен пропилен сополимері</a:t>
                      </a:r>
                      <a:r>
                        <a:rPr lang="ru-RU" sz="2000" dirty="0">
                          <a:solidFill>
                            <a:schemeClr val="tx1">
                              <a:lumMod val="95000"/>
                              <a:lumOff val="5000"/>
                            </a:schemeClr>
                          </a:solidFill>
                          <a:latin typeface="Times New Roman"/>
                          <a:ea typeface="SimSun"/>
                          <a:cs typeface="Times New Roman"/>
                        </a:rPr>
                        <a:t/>
                      </a:r>
                      <a:br>
                        <a:rPr lang="ru-RU" sz="2000" dirty="0">
                          <a:solidFill>
                            <a:schemeClr val="tx1">
                              <a:lumMod val="95000"/>
                              <a:lumOff val="5000"/>
                            </a:schemeClr>
                          </a:solidFill>
                          <a:latin typeface="Times New Roman"/>
                          <a:ea typeface="SimSun"/>
                          <a:cs typeface="Times New Roman"/>
                        </a:rPr>
                      </a:br>
                      <a:endParaRPr lang="ru-RU" sz="2000" dirty="0">
                        <a:solidFill>
                          <a:schemeClr val="tx1">
                            <a:lumMod val="95000"/>
                            <a:lumOff val="5000"/>
                          </a:schemeClr>
                        </a:solidFill>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pPr>
                        <a:lnSpc>
                          <a:spcPct val="115000"/>
                        </a:lnSpc>
                        <a:spcAft>
                          <a:spcPts val="1200"/>
                        </a:spcAft>
                      </a:pPr>
                      <a:endParaRPr lang="ru-RU" sz="2000" dirty="0">
                        <a:solidFill>
                          <a:schemeClr val="tx1">
                            <a:lumMod val="95000"/>
                            <a:lumOff val="5000"/>
                          </a:schemeClr>
                        </a:solidFill>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1200"/>
                        </a:spcAft>
                      </a:pPr>
                      <a:r>
                        <a:rPr lang="kk-KZ" sz="2000" dirty="0">
                          <a:solidFill>
                            <a:schemeClr val="tx1">
                              <a:lumMod val="95000"/>
                              <a:lumOff val="5000"/>
                            </a:schemeClr>
                          </a:solidFill>
                          <a:latin typeface="Times New Roman"/>
                          <a:ea typeface="SimSun"/>
                          <a:cs typeface="Times New Roman"/>
                        </a:rPr>
                        <a:t>Тотығуға тұрақты, атмосфераға төзімді</a:t>
                      </a:r>
                      <a:endParaRPr lang="ru-RU" sz="2000" dirty="0">
                        <a:solidFill>
                          <a:schemeClr val="tx1">
                            <a:lumMod val="95000"/>
                            <a:lumOff val="5000"/>
                          </a:schemeClr>
                        </a:solidFill>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029331">
                <a:tc>
                  <a:txBody>
                    <a:bodyPr/>
                    <a:lstStyle/>
                    <a:p>
                      <a:pPr>
                        <a:lnSpc>
                          <a:spcPct val="115000"/>
                        </a:lnSpc>
                        <a:spcAft>
                          <a:spcPts val="1000"/>
                        </a:spcAft>
                      </a:pPr>
                      <a:r>
                        <a:rPr lang="ru-RU" sz="2000" dirty="0" smtClean="0">
                          <a:solidFill>
                            <a:schemeClr val="tx1">
                              <a:lumMod val="95000"/>
                              <a:lumOff val="5000"/>
                            </a:schemeClr>
                          </a:solidFill>
                          <a:latin typeface="Times New Roman"/>
                          <a:ea typeface="SimSun"/>
                          <a:cs typeface="Times New Roman"/>
                        </a:rPr>
                        <a:t>Бутилкаучук </a:t>
                      </a:r>
                      <a:r>
                        <a:rPr lang="ru-RU" sz="2000" dirty="0">
                          <a:solidFill>
                            <a:schemeClr val="tx1">
                              <a:lumMod val="95000"/>
                              <a:lumOff val="5000"/>
                            </a:schemeClr>
                          </a:solidFill>
                          <a:latin typeface="Times New Roman"/>
                          <a:ea typeface="SimSun"/>
                          <a:cs typeface="Times New Roman"/>
                        </a:rPr>
                        <a:t>БК</a:t>
                      </a:r>
                      <a:endParaRPr lang="ru-RU" sz="2000" dirty="0">
                        <a:solidFill>
                          <a:schemeClr val="tx1">
                            <a:lumMod val="95000"/>
                            <a:lumOff val="5000"/>
                          </a:schemeClr>
                        </a:solidFill>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1000"/>
                        </a:spcAft>
                      </a:pPr>
                      <a:r>
                        <a:rPr lang="kk-KZ" sz="2000" dirty="0">
                          <a:solidFill>
                            <a:schemeClr val="tx1">
                              <a:lumMod val="95000"/>
                              <a:lumOff val="5000"/>
                            </a:schemeClr>
                          </a:solidFill>
                          <a:latin typeface="Times New Roman"/>
                          <a:ea typeface="SimSun"/>
                          <a:cs typeface="Times New Roman"/>
                        </a:rPr>
                        <a:t>Изобутилен мен изопрен сополимері</a:t>
                      </a:r>
                      <a:endParaRPr lang="ru-RU" sz="2000" dirty="0">
                        <a:solidFill>
                          <a:schemeClr val="tx1">
                            <a:lumMod val="95000"/>
                            <a:lumOff val="5000"/>
                          </a:schemeClr>
                        </a:solidFill>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1000"/>
                        </a:spcAft>
                      </a:pPr>
                      <a:endParaRPr lang="ru-RU" sz="2000" dirty="0">
                        <a:solidFill>
                          <a:schemeClr val="tx1">
                            <a:lumMod val="95000"/>
                            <a:lumOff val="5000"/>
                          </a:schemeClr>
                        </a:solidFill>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kk-KZ" sz="2000" dirty="0" smtClean="0">
                          <a:solidFill>
                            <a:schemeClr val="tx1">
                              <a:lumMod val="95000"/>
                              <a:lumOff val="5000"/>
                            </a:schemeClr>
                          </a:solidFill>
                          <a:latin typeface="Times New Roman"/>
                          <a:ea typeface="SimSun"/>
                          <a:cs typeface="Times New Roman"/>
                        </a:rPr>
                        <a:t>атмосфераға </a:t>
                      </a:r>
                      <a:r>
                        <a:rPr lang="kk-KZ" sz="2000" dirty="0">
                          <a:solidFill>
                            <a:schemeClr val="tx1">
                              <a:lumMod val="95000"/>
                              <a:lumOff val="5000"/>
                            </a:schemeClr>
                          </a:solidFill>
                          <a:latin typeface="Times New Roman"/>
                          <a:ea typeface="SimSun"/>
                          <a:cs typeface="Times New Roman"/>
                        </a:rPr>
                        <a:t>төзімді</a:t>
                      </a:r>
                      <a:endParaRPr lang="ru-RU" sz="2000" dirty="0">
                        <a:solidFill>
                          <a:schemeClr val="tx1">
                            <a:lumMod val="95000"/>
                            <a:lumOff val="5000"/>
                          </a:schemeClr>
                        </a:solidFill>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0" name="Таблица 19"/>
          <p:cNvGraphicFramePr>
            <a:graphicFrameLocks noGrp="1"/>
          </p:cNvGraphicFramePr>
          <p:nvPr/>
        </p:nvGraphicFramePr>
        <p:xfrm>
          <a:off x="142844" y="2643182"/>
          <a:ext cx="3571900" cy="3583310"/>
        </p:xfrm>
        <a:graphic>
          <a:graphicData uri="http://schemas.openxmlformats.org/drawingml/2006/table">
            <a:tbl>
              <a:tblPr/>
              <a:tblGrid>
                <a:gridCol w="1214446"/>
                <a:gridCol w="1329643"/>
                <a:gridCol w="1027811"/>
              </a:tblGrid>
              <a:tr h="428628">
                <a:tc gridSpan="3">
                  <a:txBody>
                    <a:bodyPr/>
                    <a:lstStyle/>
                    <a:p>
                      <a:pPr algn="ctr">
                        <a:lnSpc>
                          <a:spcPct val="115000"/>
                        </a:lnSpc>
                        <a:spcAft>
                          <a:spcPts val="0"/>
                        </a:spcAft>
                      </a:pPr>
                      <a:r>
                        <a:rPr lang="kk-KZ" sz="1800" b="1" dirty="0">
                          <a:solidFill>
                            <a:srgbClr val="C00000"/>
                          </a:solidFill>
                          <a:latin typeface="Times New Roman"/>
                          <a:ea typeface="SimSun"/>
                          <a:cs typeface="Times New Roman"/>
                        </a:rPr>
                        <a:t>Арнайы </a:t>
                      </a:r>
                      <a:r>
                        <a:rPr lang="kk-KZ" sz="1800" b="1" dirty="0" smtClean="0">
                          <a:solidFill>
                            <a:srgbClr val="C00000"/>
                          </a:solidFill>
                          <a:latin typeface="Times New Roman"/>
                          <a:ea typeface="SimSun"/>
                          <a:cs typeface="Times New Roman"/>
                        </a:rPr>
                        <a:t>каучуктер</a:t>
                      </a:r>
                      <a:endParaRPr lang="ru-RU" sz="1800" b="1" dirty="0">
                        <a:solidFill>
                          <a:srgbClr val="C00000"/>
                        </a:solidFill>
                        <a:latin typeface="Calibri"/>
                        <a:ea typeface="SimSun"/>
                        <a:cs typeface="Times New Roman"/>
                      </a:endParaRPr>
                    </a:p>
                  </a:txBody>
                  <a:tcPr marL="58294" marR="58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577341">
                <a:tc>
                  <a:txBody>
                    <a:bodyPr/>
                    <a:lstStyle/>
                    <a:p>
                      <a:pPr>
                        <a:lnSpc>
                          <a:spcPct val="115000"/>
                        </a:lnSpc>
                        <a:spcAft>
                          <a:spcPts val="0"/>
                        </a:spcAft>
                      </a:pPr>
                      <a:r>
                        <a:rPr lang="kk-KZ" sz="1800" dirty="0">
                          <a:solidFill>
                            <a:schemeClr val="tx1">
                              <a:lumMod val="95000"/>
                              <a:lumOff val="5000"/>
                            </a:schemeClr>
                          </a:solidFill>
                          <a:latin typeface="Times New Roman"/>
                          <a:ea typeface="SimSun"/>
                          <a:cs typeface="Times New Roman"/>
                        </a:rPr>
                        <a:t>Бутадиен-нитрильді</a:t>
                      </a:r>
                      <a:endParaRPr lang="ru-RU" sz="1800" dirty="0">
                        <a:solidFill>
                          <a:schemeClr val="tx1">
                            <a:lumMod val="95000"/>
                            <a:lumOff val="5000"/>
                          </a:schemeClr>
                        </a:solidFill>
                        <a:latin typeface="Calibri"/>
                        <a:ea typeface="SimSun"/>
                        <a:cs typeface="Times New Roman"/>
                      </a:endParaRPr>
                    </a:p>
                  </a:txBody>
                  <a:tcPr marL="58294" marR="58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800" dirty="0">
                          <a:solidFill>
                            <a:schemeClr val="tx1">
                              <a:lumMod val="95000"/>
                              <a:lumOff val="5000"/>
                            </a:schemeClr>
                          </a:solidFill>
                          <a:latin typeface="Times New Roman"/>
                          <a:ea typeface="SimSun"/>
                          <a:cs typeface="Times New Roman"/>
                        </a:rPr>
                        <a:t>Бутадиен мен акрилонитрил сополимері</a:t>
                      </a:r>
                      <a:endParaRPr lang="ru-RU" sz="1800" dirty="0">
                        <a:solidFill>
                          <a:schemeClr val="tx1">
                            <a:lumMod val="95000"/>
                            <a:lumOff val="5000"/>
                          </a:schemeClr>
                        </a:solidFill>
                        <a:latin typeface="Calibri"/>
                        <a:ea typeface="SimSun"/>
                        <a:cs typeface="Times New Roman"/>
                      </a:endParaRPr>
                    </a:p>
                  </a:txBody>
                  <a:tcPr marL="58294" marR="58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800" dirty="0">
                          <a:solidFill>
                            <a:schemeClr val="tx1">
                              <a:lumMod val="95000"/>
                              <a:lumOff val="5000"/>
                            </a:schemeClr>
                          </a:solidFill>
                          <a:latin typeface="Times New Roman"/>
                          <a:ea typeface="SimSun"/>
                          <a:cs typeface="Times New Roman"/>
                        </a:rPr>
                        <a:t>Май және бензин әсеріне төзімді</a:t>
                      </a:r>
                      <a:endParaRPr lang="ru-RU" sz="1800" dirty="0">
                        <a:solidFill>
                          <a:schemeClr val="tx1">
                            <a:lumMod val="95000"/>
                            <a:lumOff val="5000"/>
                          </a:schemeClr>
                        </a:solidFill>
                        <a:latin typeface="Calibri"/>
                        <a:ea typeface="SimSun"/>
                        <a:cs typeface="Times New Roman"/>
                      </a:endParaRPr>
                    </a:p>
                  </a:txBody>
                  <a:tcPr marL="58294" marR="58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7341">
                <a:tc>
                  <a:txBody>
                    <a:bodyPr/>
                    <a:lstStyle/>
                    <a:p>
                      <a:pPr>
                        <a:lnSpc>
                          <a:spcPct val="115000"/>
                        </a:lnSpc>
                        <a:spcAft>
                          <a:spcPts val="0"/>
                        </a:spcAft>
                      </a:pPr>
                      <a:r>
                        <a:rPr lang="kk-KZ" sz="1800" dirty="0" smtClean="0">
                          <a:solidFill>
                            <a:schemeClr val="tx1">
                              <a:lumMod val="95000"/>
                              <a:lumOff val="5000"/>
                            </a:schemeClr>
                          </a:solidFill>
                          <a:latin typeface="Times New Roman"/>
                          <a:ea typeface="SimSun"/>
                          <a:cs typeface="Times New Roman"/>
                        </a:rPr>
                        <a:t>Полисульфидті</a:t>
                      </a:r>
                    </a:p>
                    <a:p>
                      <a:pPr>
                        <a:lnSpc>
                          <a:spcPct val="115000"/>
                        </a:lnSpc>
                        <a:spcAft>
                          <a:spcPts val="0"/>
                        </a:spcAft>
                      </a:pPr>
                      <a:r>
                        <a:rPr lang="kk-KZ" sz="1800" dirty="0" smtClean="0">
                          <a:solidFill>
                            <a:schemeClr val="tx1">
                              <a:lumMod val="95000"/>
                              <a:lumOff val="5000"/>
                            </a:schemeClr>
                          </a:solidFill>
                          <a:latin typeface="Times New Roman"/>
                          <a:ea typeface="SimSun"/>
                          <a:cs typeface="Times New Roman"/>
                        </a:rPr>
                        <a:t>(</a:t>
                      </a:r>
                      <a:r>
                        <a:rPr lang="kk-KZ" sz="1800" dirty="0">
                          <a:solidFill>
                            <a:schemeClr val="tx1">
                              <a:lumMod val="95000"/>
                              <a:lumOff val="5000"/>
                            </a:schemeClr>
                          </a:solidFill>
                          <a:latin typeface="Times New Roman"/>
                          <a:ea typeface="SimSun"/>
                          <a:cs typeface="Times New Roman"/>
                        </a:rPr>
                        <a:t>тиокол)</a:t>
                      </a:r>
                      <a:endParaRPr lang="ru-RU" sz="1800" dirty="0">
                        <a:solidFill>
                          <a:schemeClr val="tx1">
                            <a:lumMod val="95000"/>
                            <a:lumOff val="5000"/>
                          </a:schemeClr>
                        </a:solidFill>
                        <a:latin typeface="Calibri"/>
                        <a:ea typeface="SimSun"/>
                        <a:cs typeface="Times New Roman"/>
                      </a:endParaRPr>
                    </a:p>
                  </a:txBody>
                  <a:tcPr marL="58294" marR="58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800" dirty="0" smtClean="0">
                          <a:solidFill>
                            <a:schemeClr val="tx1">
                              <a:lumMod val="95000"/>
                              <a:lumOff val="5000"/>
                            </a:schemeClr>
                          </a:solidFill>
                          <a:latin typeface="Times New Roman"/>
                          <a:ea typeface="SimSun"/>
                          <a:cs typeface="Times New Roman"/>
                        </a:rPr>
                        <a:t>Полисуль</a:t>
                      </a:r>
                    </a:p>
                    <a:p>
                      <a:pPr>
                        <a:lnSpc>
                          <a:spcPct val="115000"/>
                        </a:lnSpc>
                        <a:spcAft>
                          <a:spcPts val="0"/>
                        </a:spcAft>
                      </a:pPr>
                      <a:r>
                        <a:rPr lang="kk-KZ" sz="1800" dirty="0" smtClean="0">
                          <a:solidFill>
                            <a:schemeClr val="tx1">
                              <a:lumMod val="95000"/>
                              <a:lumOff val="5000"/>
                            </a:schemeClr>
                          </a:solidFill>
                          <a:latin typeface="Times New Roman"/>
                          <a:ea typeface="SimSun"/>
                          <a:cs typeface="Times New Roman"/>
                        </a:rPr>
                        <a:t>фидтер</a:t>
                      </a:r>
                      <a:endParaRPr lang="ru-RU" sz="1800" dirty="0">
                        <a:solidFill>
                          <a:schemeClr val="tx1">
                            <a:lumMod val="95000"/>
                            <a:lumOff val="5000"/>
                          </a:schemeClr>
                        </a:solidFill>
                        <a:latin typeface="Calibri"/>
                        <a:ea typeface="SimSun"/>
                        <a:cs typeface="Times New Roman"/>
                      </a:endParaRPr>
                    </a:p>
                  </a:txBody>
                  <a:tcPr marL="58294" marR="58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800" dirty="0">
                          <a:solidFill>
                            <a:schemeClr val="tx1">
                              <a:lumMod val="95000"/>
                              <a:lumOff val="5000"/>
                            </a:schemeClr>
                          </a:solidFill>
                          <a:latin typeface="Times New Roman"/>
                          <a:ea typeface="SimSun"/>
                          <a:cs typeface="Times New Roman"/>
                        </a:rPr>
                        <a:t>Май және бензин әсеріне төзімді</a:t>
                      </a:r>
                      <a:endParaRPr lang="ru-RU" sz="1800" dirty="0">
                        <a:solidFill>
                          <a:schemeClr val="tx1">
                            <a:lumMod val="95000"/>
                            <a:lumOff val="5000"/>
                          </a:schemeClr>
                        </a:solidFill>
                        <a:latin typeface="Calibri"/>
                        <a:ea typeface="SimSun"/>
                        <a:cs typeface="Times New Roman"/>
                      </a:endParaRPr>
                    </a:p>
                  </a:txBody>
                  <a:tcPr marL="58294" marR="58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65926"/>
            <a:ext cx="5286380" cy="523220"/>
          </a:xfrm>
          <a:prstGeom prst="rect">
            <a:avLst/>
          </a:prstGeom>
        </p:spPr>
        <p:txBody>
          <a:bodyPr wrap="square">
            <a:spAutoFit/>
          </a:bodyPr>
          <a:lstStyle/>
          <a:p>
            <a:pPr lvl="0"/>
            <a:r>
              <a:rPr lang="kk-KZ" sz="2800" b="1" dirty="0" smtClean="0">
                <a:solidFill>
                  <a:srgbClr val="FFFF00"/>
                </a:solidFill>
              </a:rPr>
              <a:t>Материалы 3 подгруппы: </a:t>
            </a:r>
            <a:r>
              <a:rPr lang="ru-RU" sz="2800" dirty="0" smtClean="0">
                <a:solidFill>
                  <a:srgbClr val="FFFF00"/>
                </a:solidFill>
              </a:rPr>
              <a:t>   </a:t>
            </a:r>
            <a:endParaRPr lang="ru-RU" sz="2800" dirty="0">
              <a:solidFill>
                <a:srgbClr val="FFFF00"/>
              </a:solidFill>
            </a:endParaRPr>
          </a:p>
        </p:txBody>
      </p:sp>
      <p:sp>
        <p:nvSpPr>
          <p:cNvPr id="5" name="Текст 6"/>
          <p:cNvSpPr txBox="1">
            <a:spLocks/>
          </p:cNvSpPr>
          <p:nvPr/>
        </p:nvSpPr>
        <p:spPr>
          <a:xfrm>
            <a:off x="3000364" y="214290"/>
            <a:ext cx="6143636" cy="4286280"/>
          </a:xfrm>
          <a:prstGeom prst="rect">
            <a:avLst/>
          </a:prstGeom>
        </p:spPr>
        <p:txBody>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US" sz="18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endParaRPr kumimoji="0" lang="kk-KZ" sz="18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kk-KZ" sz="23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С.В.Лебедев – химик, органик. 1874 ж. 13</a:t>
            </a:r>
            <a:r>
              <a:rPr kumimoji="0" lang="kk-KZ" sz="23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kk-KZ" sz="23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маусым күні Люблинде дүниеге келген. 1908 ж. ең алғашқы еңбегін жазды. 1913 ж. магистірлік диссертацияны қорғап приват-доцент болды. Ең алғаш ғылыми жұмысын 	Петерберг университетінде Фаворский қол астында үшінші курста бастаған.  1910 жылы Лебедев  ең алғаш рет синтетикалық каучук алды. Синтетикалық каучук алу заттарының бірі этил спирті болады.</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ru-RU" sz="1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pic>
        <p:nvPicPr>
          <p:cNvPr id="6" name="Рисунок 2"/>
          <p:cNvPicPr>
            <a:picLocks noChangeAspect="1" noChangeArrowheads="1"/>
          </p:cNvPicPr>
          <p:nvPr/>
        </p:nvPicPr>
        <p:blipFill>
          <a:blip r:embed="rId2" cstate="print"/>
          <a:srcRect/>
          <a:stretch>
            <a:fillRect/>
          </a:stretch>
        </p:blipFill>
        <p:spPr bwMode="auto">
          <a:xfrm>
            <a:off x="285720" y="571480"/>
            <a:ext cx="2643206" cy="3664316"/>
          </a:xfrm>
          <a:prstGeom prst="rect">
            <a:avLst/>
          </a:prstGeom>
          <a:noFill/>
          <a:ln w="9525">
            <a:noFill/>
            <a:miter lim="800000"/>
            <a:headEnd/>
            <a:tailEnd/>
          </a:ln>
        </p:spPr>
      </p:pic>
      <p:pic>
        <p:nvPicPr>
          <p:cNvPr id="7" name="Рисунок 2"/>
          <p:cNvPicPr>
            <a:picLocks noChangeAspect="1" noChangeArrowheads="1"/>
          </p:cNvPicPr>
          <p:nvPr/>
        </p:nvPicPr>
        <p:blipFill>
          <a:blip r:embed="rId3" cstate="print"/>
          <a:srcRect/>
          <a:stretch>
            <a:fillRect/>
          </a:stretch>
        </p:blipFill>
        <p:spPr bwMode="auto">
          <a:xfrm>
            <a:off x="214282" y="4643422"/>
            <a:ext cx="8143932" cy="221457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14356"/>
          </a:xfrm>
        </p:spPr>
        <p:txBody>
          <a:bodyPr>
            <a:normAutofit fontScale="90000"/>
          </a:bodyPr>
          <a:lstStyle/>
          <a:p>
            <a:r>
              <a:rPr lang="ru-RU" sz="3100" dirty="0" smtClean="0">
                <a:solidFill>
                  <a:schemeClr val="tx1"/>
                </a:solidFill>
              </a:rPr>
              <a:t/>
            </a:r>
            <a:br>
              <a:rPr lang="ru-RU" sz="3100" dirty="0" smtClean="0">
                <a:solidFill>
                  <a:schemeClr val="tx1"/>
                </a:solidFill>
              </a:rPr>
            </a:br>
            <a:r>
              <a:rPr lang="ru-RU" sz="3100" dirty="0" smtClean="0">
                <a:solidFill>
                  <a:srgbClr val="FFFF00"/>
                </a:solidFill>
              </a:rPr>
              <a:t>Бутадиен – </a:t>
            </a:r>
            <a:r>
              <a:rPr lang="ru-RU" sz="3100" dirty="0" err="1" smtClean="0">
                <a:solidFill>
                  <a:srgbClr val="FFFF00"/>
                </a:solidFill>
              </a:rPr>
              <a:t>стиролді</a:t>
            </a:r>
            <a:r>
              <a:rPr lang="ru-RU" sz="3100" dirty="0" smtClean="0">
                <a:solidFill>
                  <a:srgbClr val="FFFF00"/>
                </a:solidFill>
              </a:rPr>
              <a:t> </a:t>
            </a:r>
            <a:r>
              <a:rPr lang="ru-RU" sz="3100" dirty="0" err="1" smtClean="0">
                <a:solidFill>
                  <a:srgbClr val="FFFF00"/>
                </a:solidFill>
              </a:rPr>
              <a:t>каучукті</a:t>
            </a:r>
            <a:r>
              <a:rPr lang="ru-RU" sz="3100" dirty="0" smtClean="0">
                <a:solidFill>
                  <a:srgbClr val="FFFF00"/>
                </a:solidFill>
              </a:rPr>
              <a:t> </a:t>
            </a:r>
            <a:r>
              <a:rPr lang="ru-RU" sz="3100" dirty="0" err="1" smtClean="0">
                <a:solidFill>
                  <a:srgbClr val="FFFF00"/>
                </a:solidFill>
              </a:rPr>
              <a:t>алу</a:t>
            </a:r>
            <a:r>
              <a:rPr lang="ru-RU" sz="3100" dirty="0" smtClean="0">
                <a:solidFill>
                  <a:srgbClr val="FFFF00"/>
                </a:solidFill>
              </a:rPr>
              <a:t> </a:t>
            </a:r>
            <a:r>
              <a:rPr lang="ru-RU" sz="3100" dirty="0" err="1" smtClean="0">
                <a:solidFill>
                  <a:srgbClr val="FFFF00"/>
                </a:solidFill>
              </a:rPr>
              <a:t>сызбанұсқасы</a:t>
            </a:r>
            <a:r>
              <a:rPr lang="ru-RU" dirty="0" smtClean="0"/>
              <a:t>.</a:t>
            </a:r>
            <a:br>
              <a:rPr lang="ru-RU" dirty="0" smtClean="0"/>
            </a:br>
            <a:endParaRPr lang="ru-RU" dirty="0"/>
          </a:p>
        </p:txBody>
      </p:sp>
      <p:sp>
        <p:nvSpPr>
          <p:cNvPr id="5" name="Прямоугольник 4"/>
          <p:cNvSpPr/>
          <p:nvPr/>
        </p:nvSpPr>
        <p:spPr>
          <a:xfrm>
            <a:off x="2286000" y="3105835"/>
            <a:ext cx="4572000" cy="369332"/>
          </a:xfrm>
          <a:prstGeom prst="rect">
            <a:avLst/>
          </a:prstGeom>
        </p:spPr>
        <p:txBody>
          <a:bodyPr>
            <a:spAutoFit/>
          </a:bodyPr>
          <a:lstStyle/>
          <a:p>
            <a:endParaRPr lang="ru-RU" dirty="0"/>
          </a:p>
        </p:txBody>
      </p:sp>
      <p:pic>
        <p:nvPicPr>
          <p:cNvPr id="6" name="Рисунок 2"/>
          <p:cNvPicPr>
            <a:picLocks noChangeAspect="1" noChangeArrowheads="1"/>
          </p:cNvPicPr>
          <p:nvPr/>
        </p:nvPicPr>
        <p:blipFill>
          <a:blip r:embed="rId2" cstate="print">
            <a:lum bright="6000"/>
          </a:blip>
          <a:srcRect/>
          <a:stretch>
            <a:fillRect/>
          </a:stretch>
        </p:blipFill>
        <p:spPr bwMode="auto">
          <a:xfrm>
            <a:off x="571472" y="1071546"/>
            <a:ext cx="7929618" cy="535930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4500562" cy="4857760"/>
          </a:xfrm>
        </p:spPr>
        <p:txBody>
          <a:bodyPr>
            <a:normAutofit/>
          </a:bodyPr>
          <a:lstStyle/>
          <a:p>
            <a:pPr marL="90488" lvl="0" indent="46038">
              <a:buNone/>
              <a:defRPr/>
            </a:pPr>
            <a:r>
              <a:rPr lang="kk-KZ" sz="2400" dirty="0" smtClean="0">
                <a:latin typeface="Times New Roman" pitchFamily="18" charset="0"/>
                <a:cs typeface="Times New Roman" pitchFamily="18" charset="0"/>
              </a:rPr>
              <a:t>Силиконды резина қаттылығын  бөлме температурасында анықтау  (ыстық ауамен өңдегенде)</a:t>
            </a:r>
            <a:r>
              <a:rPr lang="ru-RU" sz="2400" dirty="0" smtClean="0">
                <a:latin typeface="Times New Roman" pitchFamily="18" charset="0"/>
                <a:cs typeface="Times New Roman" pitchFamily="18" charset="0"/>
              </a:rPr>
              <a:t>. </a:t>
            </a:r>
            <a:endParaRPr lang="kk-KZ" sz="2400" dirty="0" smtClean="0">
              <a:latin typeface="Times New Roman" pitchFamily="18" charset="0"/>
              <a:cs typeface="Times New Roman" pitchFamily="18" charset="0"/>
            </a:endParaRPr>
          </a:p>
        </p:txBody>
      </p:sp>
      <p:sp>
        <p:nvSpPr>
          <p:cNvPr id="4" name="Текст 2"/>
          <p:cNvSpPr txBox="1">
            <a:spLocks/>
          </p:cNvSpPr>
          <p:nvPr/>
        </p:nvSpPr>
        <p:spPr>
          <a:xfrm>
            <a:off x="571472" y="285728"/>
            <a:ext cx="8072437" cy="1081109"/>
          </a:xfrm>
          <a:prstGeom prst="rect">
            <a:avLst/>
          </a:prstGeom>
        </p:spPr>
        <p:txBody>
          <a:bodyPr vert="horz">
            <a:norm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kk-KZ" sz="2400" b="0" i="0" u="none" strike="noStrike" kern="1200" cap="none" spc="0" normalizeH="0" baseline="0" noProof="0" dirty="0" smtClean="0">
              <a:ln>
                <a:noFill/>
              </a:ln>
              <a:solidFill>
                <a:srgbClr val="FFFF00"/>
              </a:solidFill>
              <a:effectLst/>
              <a:uLnTx/>
              <a:uFillTx/>
              <a:latin typeface="Times New Roman" pitchFamily="18" charset="0"/>
              <a:ea typeface="+mn-ea"/>
              <a:cs typeface="Times New Roman" pitchFamily="18" charset="0"/>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ru-RU" sz="2400" b="0" i="0" u="none" strike="noStrike" kern="1200" cap="none" spc="0" normalizeH="0" baseline="0" noProof="0" dirty="0" smtClean="0">
              <a:ln>
                <a:noFill/>
              </a:ln>
              <a:solidFill>
                <a:srgbClr val="FFFF00"/>
              </a:solidFill>
              <a:effectLst/>
              <a:uLnTx/>
              <a:uFillTx/>
              <a:latin typeface="Times New Roman" pitchFamily="18" charset="0"/>
              <a:ea typeface="+mn-ea"/>
              <a:cs typeface="Times New Roman" pitchFamily="18" charset="0"/>
            </a:endParaRPr>
          </a:p>
        </p:txBody>
      </p:sp>
      <p:pic>
        <p:nvPicPr>
          <p:cNvPr id="5" name="Picture 2"/>
          <p:cNvPicPr>
            <a:picLocks noChangeAspect="1" noChangeArrowheads="1"/>
          </p:cNvPicPr>
          <p:nvPr/>
        </p:nvPicPr>
        <p:blipFill>
          <a:blip r:embed="rId2" cstate="print"/>
          <a:srcRect/>
          <a:stretch>
            <a:fillRect/>
          </a:stretch>
        </p:blipFill>
        <p:spPr bwMode="auto">
          <a:xfrm>
            <a:off x="0" y="1513603"/>
            <a:ext cx="2285984" cy="2142740"/>
          </a:xfrm>
          <a:prstGeom prst="rect">
            <a:avLst/>
          </a:prstGeom>
          <a:noFill/>
          <a:ln w="9525">
            <a:noFill/>
            <a:miter lim="800000"/>
            <a:headEnd/>
            <a:tailEnd/>
          </a:ln>
        </p:spPr>
      </p:pic>
      <p:pic>
        <p:nvPicPr>
          <p:cNvPr id="6" name="Picture 130" descr="r13"/>
          <p:cNvPicPr>
            <a:picLocks noChangeAspect="1" noChangeArrowheads="1"/>
          </p:cNvPicPr>
          <p:nvPr/>
        </p:nvPicPr>
        <p:blipFill>
          <a:blip r:embed="rId3" cstate="print"/>
          <a:srcRect/>
          <a:stretch>
            <a:fillRect/>
          </a:stretch>
        </p:blipFill>
        <p:spPr bwMode="auto">
          <a:xfrm>
            <a:off x="2428860" y="2428868"/>
            <a:ext cx="1926355" cy="2071702"/>
          </a:xfrm>
          <a:prstGeom prst="rect">
            <a:avLst/>
          </a:prstGeom>
          <a:noFill/>
          <a:ln w="9525">
            <a:noFill/>
            <a:miter lim="800000"/>
            <a:headEnd/>
            <a:tailEnd/>
          </a:ln>
        </p:spPr>
      </p:pic>
      <p:sp>
        <p:nvSpPr>
          <p:cNvPr id="7" name="Прямоугольник 6"/>
          <p:cNvSpPr/>
          <p:nvPr/>
        </p:nvSpPr>
        <p:spPr>
          <a:xfrm>
            <a:off x="5143504" y="500042"/>
            <a:ext cx="4000496" cy="1569660"/>
          </a:xfrm>
          <a:prstGeom prst="rect">
            <a:avLst/>
          </a:prstGeom>
        </p:spPr>
        <p:txBody>
          <a:bodyPr wrap="square">
            <a:spAutoFit/>
          </a:bodyPr>
          <a:lstStyle/>
          <a:p>
            <a:pPr marL="90488" lvl="0" indent="46038">
              <a:spcBef>
                <a:spcPct val="20000"/>
              </a:spcBef>
              <a:buClr>
                <a:schemeClr val="tx1">
                  <a:shade val="95000"/>
                </a:schemeClr>
              </a:buClr>
              <a:buSzPct val="65000"/>
              <a:buFont typeface="Wingdings 2"/>
              <a:buChar char=""/>
              <a:defRPr/>
            </a:pPr>
            <a:r>
              <a:rPr lang="kk-KZ" sz="2400" dirty="0" smtClean="0">
                <a:latin typeface="Times New Roman" pitchFamily="18" charset="0"/>
                <a:cs typeface="Times New Roman" pitchFamily="18" charset="0"/>
              </a:rPr>
              <a:t>Силиконды резина қаттылығын  бөлме температурасында анықтау  (ыстық ауамен өңдегенде)</a:t>
            </a:r>
            <a:r>
              <a:rPr lang="ru-RU" sz="2400" dirty="0" smtClean="0">
                <a:latin typeface="Times New Roman" pitchFamily="18" charset="0"/>
                <a:cs typeface="Times New Roman" pitchFamily="18" charset="0"/>
              </a:rPr>
              <a:t>. </a:t>
            </a:r>
            <a:endParaRPr lang="kk-KZ" sz="2400" dirty="0" smtClean="0">
              <a:latin typeface="Times New Roman" pitchFamily="18" charset="0"/>
              <a:cs typeface="Times New Roman" pitchFamily="18" charset="0"/>
            </a:endParaRPr>
          </a:p>
        </p:txBody>
      </p:sp>
      <p:pic>
        <p:nvPicPr>
          <p:cNvPr id="9" name="Picture 131" descr="r12"/>
          <p:cNvPicPr>
            <a:picLocks noChangeAspect="1" noChangeArrowheads="1"/>
          </p:cNvPicPr>
          <p:nvPr/>
        </p:nvPicPr>
        <p:blipFill>
          <a:blip r:embed="rId4" cstate="print"/>
          <a:srcRect/>
          <a:stretch>
            <a:fillRect/>
          </a:stretch>
        </p:blipFill>
        <p:spPr bwMode="auto">
          <a:xfrm>
            <a:off x="7151702" y="4429132"/>
            <a:ext cx="1992298" cy="2428868"/>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srcRect/>
          <a:stretch>
            <a:fillRect/>
          </a:stretch>
        </p:blipFill>
        <p:spPr bwMode="auto">
          <a:xfrm>
            <a:off x="4572000" y="3000372"/>
            <a:ext cx="2428892" cy="202514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62090" y="-125878"/>
            <a:ext cx="908191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fontAlgn="base">
              <a:spcBef>
                <a:spcPct val="0"/>
              </a:spcBef>
              <a:spcAft>
                <a:spcPct val="0"/>
              </a:spcAft>
            </a:pPr>
            <a:r>
              <a:rPr lang="kk-KZ" sz="2800" b="1" dirty="0" smtClean="0">
                <a:solidFill>
                  <a:srgbClr val="FFFF00"/>
                </a:solidFill>
              </a:rPr>
              <a:t>Материал 4 подгруппы:</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2000"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2355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3554" name="Object 2"/>
          <p:cNvGraphicFramePr>
            <a:graphicFrameLocks noChangeAspect="1"/>
          </p:cNvGraphicFramePr>
          <p:nvPr/>
        </p:nvGraphicFramePr>
        <p:xfrm>
          <a:off x="285720" y="928670"/>
          <a:ext cx="8572560" cy="5812698"/>
        </p:xfrm>
        <a:graphic>
          <a:graphicData uri="http://schemas.openxmlformats.org/presentationml/2006/ole">
            <p:oleObj spid="_x0000_s23554" name="Слайд" r:id="rId3" imgW="4363208" imgH="3271850" progId="PowerPoint.Slide.12">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2529" name="Object 1"/>
          <p:cNvGraphicFramePr>
            <a:graphicFrameLocks noChangeAspect="1"/>
          </p:cNvGraphicFramePr>
          <p:nvPr/>
        </p:nvGraphicFramePr>
        <p:xfrm>
          <a:off x="642910" y="285728"/>
          <a:ext cx="8087620" cy="6264696"/>
        </p:xfrm>
        <a:graphic>
          <a:graphicData uri="http://schemas.openxmlformats.org/presentationml/2006/ole">
            <p:oleObj spid="_x0000_s22529" name="Слайд" r:id="rId3" imgW="4570654" imgH="3427618" progId="PowerPoint.Slide.12">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0"/>
            <a:ext cx="8929718" cy="6858000"/>
          </a:xfrm>
        </p:spPr>
        <p:txBody>
          <a:bodyPr>
            <a:noAutofit/>
          </a:bodyPr>
          <a:lstStyle/>
          <a:p>
            <a:pPr>
              <a:buNone/>
            </a:pPr>
            <a:r>
              <a:rPr lang="ru-RU" dirty="0" smtClean="0"/>
              <a:t> </a:t>
            </a:r>
            <a:r>
              <a:rPr lang="ru-RU" b="1" dirty="0" smtClean="0">
                <a:solidFill>
                  <a:srgbClr val="FFFF00"/>
                </a:solidFill>
              </a:rPr>
              <a:t>Выводы: </a:t>
            </a:r>
            <a:r>
              <a:rPr lang="kk-KZ" b="1" dirty="0" smtClean="0">
                <a:solidFill>
                  <a:srgbClr val="FFFF00"/>
                </a:solidFill>
              </a:rPr>
              <a:t> </a:t>
            </a:r>
            <a:endParaRPr lang="ru-RU" b="1" dirty="0">
              <a:solidFill>
                <a:srgbClr val="FFFF00"/>
              </a:solidFill>
            </a:endParaRPr>
          </a:p>
          <a:p>
            <a:pPr marL="179388" lvl="0" indent="0"/>
            <a:r>
              <a:rPr lang="kk-KZ" sz="2500" dirty="0"/>
              <a:t>учит студентов мыслить самостоятельно и вырабатывать коллегиальное решение; </a:t>
            </a:r>
            <a:endParaRPr lang="ru-RU" sz="2500" dirty="0"/>
          </a:p>
          <a:p>
            <a:pPr marL="179388" lvl="0" indent="0"/>
            <a:r>
              <a:rPr lang="kk-KZ" sz="2500" dirty="0"/>
              <a:t>учит ставить цели и задачи для изучения нового материала, определять глубину изучения и самостоятельно подбирать соответствующую литературу; </a:t>
            </a:r>
            <a:endParaRPr lang="ru-RU" sz="2500" dirty="0"/>
          </a:p>
          <a:p>
            <a:pPr marL="179388" lvl="0" indent="0"/>
            <a:r>
              <a:rPr lang="kk-KZ" sz="2500" dirty="0"/>
              <a:t>стимулирует использование дополнительных (не только литературных) источников; </a:t>
            </a:r>
            <a:endParaRPr lang="ru-RU" sz="2500" dirty="0"/>
          </a:p>
          <a:p>
            <a:pPr marL="179388" lvl="0" indent="0"/>
            <a:r>
              <a:rPr lang="kk-KZ" sz="2500" dirty="0"/>
              <a:t>даёт навыки организаторской работы </a:t>
            </a:r>
            <a:r>
              <a:rPr lang="ru-RU" sz="2500" dirty="0"/>
              <a:t>в группе </a:t>
            </a:r>
            <a:r>
              <a:rPr lang="kk-KZ" sz="2500" dirty="0"/>
              <a:t>и ведения дискуссии; </a:t>
            </a:r>
            <a:endParaRPr lang="ru-RU" sz="2500" dirty="0"/>
          </a:p>
          <a:p>
            <a:pPr marL="179388" lvl="0" indent="0"/>
            <a:r>
              <a:rPr lang="kk-KZ" sz="2500" dirty="0"/>
              <a:t>позволяет использовать имеющиеся и приобретать новые знания в контексте конкретной проблемы; </a:t>
            </a:r>
            <a:endParaRPr lang="ru-RU" sz="2500" dirty="0"/>
          </a:p>
          <a:p>
            <a:pPr marL="179388" lvl="0" indent="0"/>
            <a:r>
              <a:rPr lang="kk-KZ" sz="2500" dirty="0"/>
              <a:t>преподаватель имеет возможность отслеживать логику мыслительного процесса и при необходимости вмешатся в тот момент, когда его помощь необходима.  </a:t>
            </a:r>
            <a:endParaRPr lang="ru-RU" sz="2500" dirty="0"/>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00201"/>
            <a:ext cx="8229600" cy="2044824"/>
          </a:xfrm>
        </p:spPr>
        <p:txBody>
          <a:bodyPr>
            <a:normAutofit/>
          </a:bodyPr>
          <a:lstStyle/>
          <a:p>
            <a:pPr>
              <a:buNone/>
            </a:pPr>
            <a:r>
              <a:rPr lang="kk-KZ" sz="6600" dirty="0" smtClean="0">
                <a:solidFill>
                  <a:srgbClr val="FFFF00"/>
                </a:solidFill>
              </a:rPr>
              <a:t>Спасибо за внимание!</a:t>
            </a:r>
            <a:endParaRPr lang="ru-RU" sz="6600" dirty="0">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a:bodyPr>
          <a:lstStyle/>
          <a:p>
            <a:pPr marL="90488" indent="46038" algn="just">
              <a:buNone/>
            </a:pPr>
            <a:r>
              <a:rPr lang="ru-RU" b="1" dirty="0" smtClean="0"/>
              <a:t>     </a:t>
            </a:r>
            <a:r>
              <a:rPr lang="ru-RU" b="1" dirty="0" smtClean="0">
                <a:solidFill>
                  <a:srgbClr val="FFFF00"/>
                </a:solidFill>
              </a:rPr>
              <a:t>П</a:t>
            </a:r>
            <a:r>
              <a:rPr lang="kk-KZ" b="1" dirty="0">
                <a:solidFill>
                  <a:srgbClr val="FFFF00"/>
                </a:solidFill>
              </a:rPr>
              <a:t>роблемно-ориентированное обучение </a:t>
            </a:r>
            <a:r>
              <a:rPr lang="kk-KZ" dirty="0"/>
              <a:t>- это </a:t>
            </a:r>
            <a:r>
              <a:rPr lang="ru-RU" dirty="0" smtClean="0"/>
              <a:t>новый </a:t>
            </a:r>
            <a:r>
              <a:rPr lang="kk-KZ" dirty="0" smtClean="0"/>
              <a:t>подход </a:t>
            </a:r>
            <a:r>
              <a:rPr lang="kk-KZ" dirty="0"/>
              <a:t>к организации учебного процесса, при котором студенты сталкиваются с практическими проблемами из реальной жизни, что стимулирует их к изучению </a:t>
            </a:r>
            <a:r>
              <a:rPr lang="ru-RU" dirty="0"/>
              <a:t>конкретной дисциплины</a:t>
            </a:r>
            <a:r>
              <a:rPr lang="kk-KZ" dirty="0"/>
              <a:t>, т.е. проблемно-ориентированный подход к изучению дисциплины дает </a:t>
            </a:r>
            <a:r>
              <a:rPr lang="ru-RU" dirty="0"/>
              <a:t>значительно </a:t>
            </a:r>
            <a:r>
              <a:rPr lang="kk-KZ" dirty="0"/>
              <a:t>лучшие результаты по сравнению с простым </a:t>
            </a:r>
            <a:r>
              <a:rPr lang="ru-RU" dirty="0"/>
              <a:t>теоретическим </a:t>
            </a:r>
            <a:r>
              <a:rPr lang="kk-KZ" dirty="0"/>
              <a:t>обучением</a:t>
            </a:r>
            <a:r>
              <a:rPr lang="ru-RU" dirty="0"/>
              <a:t>.  </a:t>
            </a:r>
            <a:endParaRPr lang="ru-RU" dirty="0" smtClean="0"/>
          </a:p>
          <a:p>
            <a:pPr marL="90488" indent="46038" algn="just">
              <a:buNone/>
            </a:pPr>
            <a:endParaRPr lang="ru-RU" dirty="0"/>
          </a:p>
          <a:p>
            <a:pPr marL="179388" indent="450850" algn="just"/>
            <a:r>
              <a:rPr lang="kk-KZ" b="1" dirty="0" smtClean="0">
                <a:solidFill>
                  <a:srgbClr val="FFFF00"/>
                </a:solidFill>
              </a:rPr>
              <a:t>Цель    обучения</a:t>
            </a:r>
            <a:r>
              <a:rPr lang="kk-KZ" dirty="0" smtClean="0">
                <a:solidFill>
                  <a:srgbClr val="FFFF00"/>
                </a:solidFill>
              </a:rPr>
              <a:t> </a:t>
            </a:r>
            <a:r>
              <a:rPr lang="kk-KZ" dirty="0" smtClean="0"/>
              <a:t>-  </a:t>
            </a:r>
            <a:r>
              <a:rPr lang="ru-RU" dirty="0" smtClean="0"/>
              <a:t>ориентирование </a:t>
            </a:r>
            <a:r>
              <a:rPr lang="kk-KZ" dirty="0" smtClean="0"/>
              <a:t>студентов</a:t>
            </a:r>
            <a:r>
              <a:rPr lang="ru-RU" dirty="0" smtClean="0"/>
              <a:t> на решение поставленной преподавателем задачи, для чего им необходимо провести определенные</a:t>
            </a:r>
            <a:r>
              <a:rPr lang="kk-KZ" dirty="0" smtClean="0"/>
              <a:t> исследования, </a:t>
            </a:r>
            <a:r>
              <a:rPr lang="ru-RU" dirty="0" smtClean="0"/>
              <a:t>поиск литературы, определение теоретической и практической значимости данной проблемы. </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1428736"/>
          </a:xfrm>
        </p:spPr>
        <p:txBody>
          <a:bodyPr>
            <a:noAutofit/>
          </a:bodyPr>
          <a:lstStyle/>
          <a:p>
            <a:pPr algn="ctr">
              <a:buNone/>
            </a:pPr>
            <a:r>
              <a:rPr lang="ru-RU" sz="3200" dirty="0" smtClean="0"/>
              <a:t> </a:t>
            </a:r>
            <a:r>
              <a:rPr lang="ru-RU" sz="3200" b="1" dirty="0" smtClean="0"/>
              <a:t>М</a:t>
            </a:r>
            <a:r>
              <a:rPr lang="kk-KZ" sz="3200" b="1" dirty="0" smtClean="0"/>
              <a:t>етод </a:t>
            </a:r>
            <a:r>
              <a:rPr lang="kk-KZ" sz="3200" b="1" dirty="0"/>
              <a:t>проблемно-ориентированного обучения основан на выполнении определённых </a:t>
            </a:r>
            <a:r>
              <a:rPr lang="kk-KZ" sz="3200" b="1" dirty="0" smtClean="0"/>
              <a:t>типов </a:t>
            </a:r>
            <a:r>
              <a:rPr lang="kk-KZ" sz="3200" b="1" dirty="0"/>
              <a:t>заданий. </a:t>
            </a:r>
            <a:endParaRPr lang="ru-RU" sz="3200" b="1" dirty="0"/>
          </a:p>
        </p:txBody>
      </p:sp>
      <p:pic>
        <p:nvPicPr>
          <p:cNvPr id="31745" name="Picture 1"/>
          <p:cNvPicPr>
            <a:picLocks noChangeAspect="1" noChangeArrowheads="1"/>
          </p:cNvPicPr>
          <p:nvPr/>
        </p:nvPicPr>
        <p:blipFill>
          <a:blip r:embed="rId2"/>
          <a:srcRect/>
          <a:stretch>
            <a:fillRect/>
          </a:stretch>
        </p:blipFill>
        <p:spPr bwMode="auto">
          <a:xfrm>
            <a:off x="0" y="1785926"/>
            <a:ext cx="9144000" cy="5072074"/>
          </a:xfrm>
          <a:prstGeom prst="rect">
            <a:avLst/>
          </a:prstGeom>
          <a:noFill/>
          <a:ln w="9525">
            <a:noFill/>
            <a:miter lim="800000"/>
            <a:headEnd/>
            <a:tailEnd/>
          </a:ln>
          <a:effectLst/>
        </p:spPr>
      </p:pic>
      <p:pic>
        <p:nvPicPr>
          <p:cNvPr id="4" name="Picture 1"/>
          <p:cNvPicPr>
            <a:picLocks noChangeAspect="1" noChangeArrowheads="1"/>
          </p:cNvPicPr>
          <p:nvPr/>
        </p:nvPicPr>
        <p:blipFill>
          <a:blip r:embed="rId2"/>
          <a:srcRect/>
          <a:stretch>
            <a:fillRect/>
          </a:stretch>
        </p:blipFill>
        <p:spPr bwMode="auto">
          <a:xfrm>
            <a:off x="152400" y="1938326"/>
            <a:ext cx="9144000" cy="5072074"/>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fontScale="92500" lnSpcReduction="10000"/>
          </a:bodyPr>
          <a:lstStyle/>
          <a:p>
            <a:pPr algn="just">
              <a:buNone/>
            </a:pPr>
            <a:r>
              <a:rPr lang="ru-RU" sz="3200" dirty="0"/>
              <a:t>Для внедрения данного метода обучения </a:t>
            </a:r>
            <a:r>
              <a:rPr lang="ru-RU" sz="3200" dirty="0" smtClean="0"/>
              <a:t> был </a:t>
            </a:r>
            <a:r>
              <a:rPr lang="ru-RU" sz="3200" dirty="0"/>
              <a:t>выбран тип заданий по базовой дисциплине </a:t>
            </a:r>
            <a:endParaRPr lang="ru-RU" sz="3200" dirty="0" smtClean="0"/>
          </a:p>
          <a:p>
            <a:pPr algn="ctr">
              <a:buNone/>
            </a:pPr>
            <a:r>
              <a:rPr lang="ru-RU" sz="3200" b="1" dirty="0" smtClean="0">
                <a:solidFill>
                  <a:srgbClr val="FFFF00"/>
                </a:solidFill>
              </a:rPr>
              <a:t>«</a:t>
            </a:r>
            <a:r>
              <a:rPr lang="ru-RU" sz="3200" b="1" dirty="0">
                <a:solidFill>
                  <a:srgbClr val="FFFF00"/>
                </a:solidFill>
              </a:rPr>
              <a:t>Химия и физика органических веществ</a:t>
            </a:r>
            <a:r>
              <a:rPr lang="ru-RU" sz="3200" b="1" dirty="0" smtClean="0">
                <a:solidFill>
                  <a:srgbClr val="FFFF00"/>
                </a:solidFill>
              </a:rPr>
              <a:t>» </a:t>
            </a:r>
          </a:p>
          <a:p>
            <a:pPr algn="ctr">
              <a:buNone/>
            </a:pPr>
            <a:r>
              <a:rPr lang="ru-RU" sz="3200" dirty="0" smtClean="0"/>
              <a:t>для студентов группы 307К </a:t>
            </a:r>
            <a:r>
              <a:rPr lang="kk-KZ" sz="3200" dirty="0" smtClean="0"/>
              <a:t>специальности </a:t>
            </a:r>
          </a:p>
          <a:p>
            <a:pPr algn="ctr">
              <a:buNone/>
            </a:pPr>
            <a:r>
              <a:rPr lang="kk-KZ" sz="3200" b="1" dirty="0" smtClean="0">
                <a:solidFill>
                  <a:srgbClr val="FFFF00"/>
                </a:solidFill>
              </a:rPr>
              <a:t>«Органикалық заттардың химиялық технологиясы» </a:t>
            </a:r>
            <a:endParaRPr lang="kk-KZ" sz="3200" dirty="0" smtClean="0">
              <a:solidFill>
                <a:srgbClr val="FFFF00"/>
              </a:solidFill>
            </a:endParaRPr>
          </a:p>
          <a:p>
            <a:pPr algn="just">
              <a:buNone/>
            </a:pPr>
            <a:endParaRPr lang="ru-RU" dirty="0" smtClean="0"/>
          </a:p>
          <a:p>
            <a:pPr algn="just">
              <a:buNone/>
            </a:pPr>
            <a:r>
              <a:rPr lang="ru-RU" sz="3500" b="1" dirty="0" smtClean="0"/>
              <a:t>Предложенные  темы  проблемных </a:t>
            </a:r>
            <a:r>
              <a:rPr lang="ru-RU" sz="3500" b="1" dirty="0"/>
              <a:t>заданий</a:t>
            </a:r>
            <a:r>
              <a:rPr lang="ru-RU" sz="3500" dirty="0"/>
              <a:t>: </a:t>
            </a:r>
            <a:endParaRPr lang="ru-RU" sz="3500" dirty="0" smtClean="0"/>
          </a:p>
          <a:p>
            <a:pPr algn="just">
              <a:buFont typeface="Wingdings" pitchFamily="2" charset="2"/>
              <a:buChar char="v"/>
            </a:pPr>
            <a:r>
              <a:rPr lang="ru-RU" sz="3500" dirty="0" smtClean="0"/>
              <a:t> Создание </a:t>
            </a:r>
            <a:r>
              <a:rPr lang="ru-RU" sz="3500" dirty="0"/>
              <a:t>полимеров медицинского </a:t>
            </a:r>
            <a:r>
              <a:rPr lang="ru-RU" sz="3500" dirty="0" smtClean="0"/>
              <a:t>назначения;</a:t>
            </a:r>
          </a:p>
          <a:p>
            <a:pPr lvl="1" algn="just">
              <a:buFont typeface="Wingdings" pitchFamily="2" charset="2"/>
              <a:buChar char="v"/>
            </a:pPr>
            <a:r>
              <a:rPr lang="ru-RU" sz="3500" dirty="0" smtClean="0"/>
              <a:t> Технология </a:t>
            </a:r>
            <a:r>
              <a:rPr lang="ru-RU" sz="3500" dirty="0"/>
              <a:t>получения и применение синтетических </a:t>
            </a:r>
            <a:r>
              <a:rPr lang="ru-RU" sz="3500" dirty="0" smtClean="0"/>
              <a:t>каучуков ; </a:t>
            </a:r>
          </a:p>
          <a:p>
            <a:pPr lvl="2" algn="just">
              <a:buFont typeface="Wingdings" pitchFamily="2" charset="2"/>
              <a:buChar char="v"/>
            </a:pPr>
            <a:r>
              <a:rPr lang="ru-RU" sz="3500" dirty="0" smtClean="0"/>
              <a:t> Создание </a:t>
            </a:r>
            <a:r>
              <a:rPr lang="ru-RU" sz="3500" dirty="0"/>
              <a:t>полимеров санитарно-гигиенического </a:t>
            </a:r>
            <a:r>
              <a:rPr lang="ru-RU" sz="3500" dirty="0" smtClean="0"/>
              <a:t>назначения   и т.д.</a:t>
            </a:r>
          </a:p>
          <a:p>
            <a:pPr algn="just">
              <a:buNone/>
            </a:pPr>
            <a:endParaRPr lang="ru-RU" dirty="0"/>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857760"/>
            <a:ext cx="8229600" cy="1714512"/>
          </a:xfrm>
        </p:spPr>
        <p:txBody>
          <a:bodyPr>
            <a:normAutofit/>
          </a:bodyPr>
          <a:lstStyle/>
          <a:p>
            <a:pPr>
              <a:buNone/>
            </a:pPr>
            <a:endParaRPr lang="kk-KZ" dirty="0" smtClean="0"/>
          </a:p>
          <a:p>
            <a:pPr>
              <a:buNone/>
            </a:pPr>
            <a:endParaRPr lang="kk-KZ" dirty="0" smtClean="0"/>
          </a:p>
          <a:p>
            <a:pPr>
              <a:buNone/>
            </a:pPr>
            <a:endParaRPr lang="kk-KZ" dirty="0" smtClean="0"/>
          </a:p>
          <a:p>
            <a:endParaRPr lang="ru-RU" dirty="0"/>
          </a:p>
        </p:txBody>
      </p:sp>
      <p:graphicFrame>
        <p:nvGraphicFramePr>
          <p:cNvPr id="4" name="Схема 3"/>
          <p:cNvGraphicFramePr/>
          <p:nvPr/>
        </p:nvGraphicFramePr>
        <p:xfrm>
          <a:off x="285720" y="285728"/>
          <a:ext cx="8572560" cy="628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
            <a:ext cx="9144000" cy="954107"/>
          </a:xfrm>
          <a:prstGeom prst="rect">
            <a:avLst/>
          </a:prstGeom>
        </p:spPr>
        <p:txBody>
          <a:bodyPr wrap="square">
            <a:spAutoFit/>
          </a:bodyPr>
          <a:lstStyle/>
          <a:p>
            <a:pPr lvl="0"/>
            <a:r>
              <a:rPr lang="kk-KZ" sz="2800" b="1" dirty="0" smtClean="0">
                <a:solidFill>
                  <a:schemeClr val="bg1"/>
                </a:solidFill>
              </a:rPr>
              <a:t>Материалы 1 подгруппы:</a:t>
            </a:r>
          </a:p>
          <a:p>
            <a:pPr lvl="0"/>
            <a:r>
              <a:rPr lang="ru-RU" sz="2800" dirty="0" smtClean="0">
                <a:solidFill>
                  <a:schemeClr val="bg1"/>
                </a:solidFill>
              </a:rPr>
              <a:t>История открытия, получение и переработка   каучука.</a:t>
            </a:r>
            <a:endParaRPr lang="ru-RU" sz="2800" dirty="0"/>
          </a:p>
        </p:txBody>
      </p:sp>
      <p:graphicFrame>
        <p:nvGraphicFramePr>
          <p:cNvPr id="28674" name="Object 2"/>
          <p:cNvGraphicFramePr>
            <a:graphicFrameLocks noChangeAspect="1"/>
          </p:cNvGraphicFramePr>
          <p:nvPr/>
        </p:nvGraphicFramePr>
        <p:xfrm>
          <a:off x="0" y="860848"/>
          <a:ext cx="4429124" cy="3139656"/>
        </p:xfrm>
        <a:graphic>
          <a:graphicData uri="http://schemas.openxmlformats.org/presentationml/2006/ole">
            <p:oleObj spid="_x0000_s28674" name="Слайд" r:id="rId3" imgW="4249041" imgH="3186754" progId="PowerPoint.Slide.12">
              <p:embed/>
            </p:oleObj>
          </a:graphicData>
        </a:graphic>
      </p:graphicFrame>
      <p:graphicFrame>
        <p:nvGraphicFramePr>
          <p:cNvPr id="28675" name="Object 3"/>
          <p:cNvGraphicFramePr>
            <a:graphicFrameLocks noChangeAspect="1"/>
          </p:cNvGraphicFramePr>
          <p:nvPr/>
        </p:nvGraphicFramePr>
        <p:xfrm>
          <a:off x="4357686" y="3500438"/>
          <a:ext cx="4786314" cy="3357562"/>
        </p:xfrm>
        <a:graphic>
          <a:graphicData uri="http://schemas.openxmlformats.org/presentationml/2006/ole">
            <p:oleObj spid="_x0000_s28675" name="Слайд" r:id="rId4" imgW="3802456" imgH="2851421" progId="PowerPoint.Slide.12">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14290"/>
            <a:ext cx="9144000" cy="2214578"/>
          </a:xfrm>
        </p:spPr>
        <p:txBody>
          <a:bodyPr>
            <a:noAutofit/>
          </a:bodyPr>
          <a:lstStyle/>
          <a:p>
            <a:pPr marL="179388" indent="-42863" algn="just"/>
            <a:r>
              <a:rPr lang="kk-KZ" dirty="0" smtClean="0">
                <a:ln w="6350">
                  <a:noFill/>
                </a:ln>
                <a:latin typeface="Times New Roman" pitchFamily="18" charset="0"/>
                <a:cs typeface="Times New Roman" pitchFamily="18" charset="0"/>
              </a:rPr>
              <a:t>Синтетикалық каучуктердің маңызды түрлері. </a:t>
            </a:r>
            <a:r>
              <a:rPr lang="kk-KZ" b="1" dirty="0" smtClean="0">
                <a:ln w="6350">
                  <a:noFill/>
                </a:ln>
                <a:latin typeface="Times New Roman" pitchFamily="18" charset="0"/>
                <a:cs typeface="Times New Roman" pitchFamily="18" charset="0"/>
              </a:rPr>
              <a:t>Герметиктер </a:t>
            </a:r>
            <a:r>
              <a:rPr lang="kk-KZ" dirty="0" smtClean="0">
                <a:ln w="6350">
                  <a:noFill/>
                </a:ln>
                <a:latin typeface="Times New Roman" pitchFamily="18" charset="0"/>
                <a:cs typeface="Times New Roman" pitchFamily="18" charset="0"/>
              </a:rPr>
              <a:t>– майысқақ қасиеті бар электртогын өткізбейтін заттар. Құрамында фторы бар каучуктер температураға тұрақты, сондықтан ол 200°C температурада  нығыздағыш ретінде қолданылады</a:t>
            </a:r>
            <a:r>
              <a:rPr lang="ru-RU"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rPr>
              <a:t/>
            </a:r>
            <a:br>
              <a:rPr lang="ru-RU"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rPr>
            </a:br>
            <a:endParaRPr lang="ru-RU" dirty="0"/>
          </a:p>
        </p:txBody>
      </p:sp>
      <p:sp>
        <p:nvSpPr>
          <p:cNvPr id="4" name="Заголовок 6"/>
          <p:cNvSpPr txBox="1">
            <a:spLocks/>
          </p:cNvSpPr>
          <p:nvPr/>
        </p:nvSpPr>
        <p:spPr>
          <a:xfrm>
            <a:off x="468313" y="1052513"/>
            <a:ext cx="7469187" cy="868362"/>
          </a:xfrm>
          <a:prstGeom prst="rect">
            <a:avLst/>
          </a:prstGeom>
        </p:spPr>
        <p:txBody>
          <a:bodyPr vert="horz" anchor="ctr">
            <a:normAutofit fontScale="75000" lnSpcReduction="200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1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
            </a:r>
            <a:br>
              <a:rPr kumimoji="0" lang="ru-RU" sz="41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br>
            <a:endParaRPr kumimoji="0" lang="ru-RU" sz="41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pic>
        <p:nvPicPr>
          <p:cNvPr id="5" name="Содержимое 4"/>
          <p:cNvPicPr>
            <a:picLocks/>
          </p:cNvPicPr>
          <p:nvPr/>
        </p:nvPicPr>
        <p:blipFill>
          <a:blip r:embed="rId2" cstate="print"/>
          <a:srcRect/>
          <a:stretch>
            <a:fillRect/>
          </a:stretch>
        </p:blipFill>
        <p:spPr>
          <a:xfrm>
            <a:off x="214282" y="2714620"/>
            <a:ext cx="2446339" cy="2357454"/>
          </a:xfrm>
          <a:prstGeom prst="rect">
            <a:avLst/>
          </a:prstGeom>
        </p:spPr>
      </p:pic>
      <p:pic>
        <p:nvPicPr>
          <p:cNvPr id="6" name="Содержимое 5"/>
          <p:cNvPicPr>
            <a:picLocks/>
          </p:cNvPicPr>
          <p:nvPr/>
        </p:nvPicPr>
        <p:blipFill>
          <a:blip r:embed="rId3" cstate="print"/>
          <a:srcRect/>
          <a:stretch>
            <a:fillRect/>
          </a:stretch>
        </p:blipFill>
        <p:spPr>
          <a:xfrm>
            <a:off x="3357554" y="3286124"/>
            <a:ext cx="2446339" cy="2571768"/>
          </a:xfrm>
          <a:prstGeom prst="rect">
            <a:avLst/>
          </a:prstGeom>
        </p:spPr>
      </p:pic>
      <p:pic>
        <p:nvPicPr>
          <p:cNvPr id="7" name="Рисунок 7"/>
          <p:cNvPicPr>
            <a:picLocks noChangeAspect="1" noChangeArrowheads="1"/>
          </p:cNvPicPr>
          <p:nvPr/>
        </p:nvPicPr>
        <p:blipFill>
          <a:blip r:embed="rId4" cstate="print"/>
          <a:srcRect/>
          <a:stretch>
            <a:fillRect/>
          </a:stretch>
        </p:blipFill>
        <p:spPr bwMode="auto">
          <a:xfrm>
            <a:off x="6429388" y="4000504"/>
            <a:ext cx="2442041" cy="251777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p:cNvPicPr>
            <a:picLocks noChangeAspect="1" noChangeArrowheads="1"/>
          </p:cNvPicPr>
          <p:nvPr/>
        </p:nvPicPr>
        <p:blipFill>
          <a:blip r:embed="rId2" cstate="print">
            <a:lum contrast="40000"/>
          </a:blip>
          <a:srcRect/>
          <a:stretch>
            <a:fillRect/>
          </a:stretch>
        </p:blipFill>
        <p:spPr bwMode="auto">
          <a:xfrm>
            <a:off x="428596" y="928670"/>
            <a:ext cx="3233085" cy="2444753"/>
          </a:xfrm>
          <a:prstGeom prst="rect">
            <a:avLst/>
          </a:prstGeom>
          <a:noFill/>
          <a:ln w="9525">
            <a:noFill/>
            <a:miter lim="800000"/>
            <a:headEnd/>
            <a:tailEnd/>
          </a:ln>
        </p:spPr>
      </p:pic>
      <p:pic>
        <p:nvPicPr>
          <p:cNvPr id="5" name="Рисунок 4"/>
          <p:cNvPicPr>
            <a:picLocks noChangeAspect="1" noChangeArrowheads="1"/>
          </p:cNvPicPr>
          <p:nvPr/>
        </p:nvPicPr>
        <p:blipFill>
          <a:blip r:embed="rId3" cstate="print">
            <a:lum contrast="40000"/>
          </a:blip>
          <a:srcRect/>
          <a:stretch>
            <a:fillRect/>
          </a:stretch>
        </p:blipFill>
        <p:spPr bwMode="auto">
          <a:xfrm>
            <a:off x="4500562" y="588712"/>
            <a:ext cx="3929090" cy="1625832"/>
          </a:xfrm>
          <a:prstGeom prst="rect">
            <a:avLst/>
          </a:prstGeom>
          <a:noFill/>
          <a:ln w="9525">
            <a:noFill/>
            <a:miter lim="800000"/>
            <a:headEnd/>
            <a:tailEnd/>
          </a:ln>
        </p:spPr>
      </p:pic>
      <p:pic>
        <p:nvPicPr>
          <p:cNvPr id="6" name="Рисунок 5"/>
          <p:cNvPicPr>
            <a:picLocks noChangeAspect="1" noChangeArrowheads="1"/>
          </p:cNvPicPr>
          <p:nvPr/>
        </p:nvPicPr>
        <p:blipFill>
          <a:blip r:embed="rId4" cstate="print">
            <a:lum contrast="40000"/>
          </a:blip>
          <a:srcRect/>
          <a:stretch>
            <a:fillRect/>
          </a:stretch>
        </p:blipFill>
        <p:spPr bwMode="auto">
          <a:xfrm>
            <a:off x="500034" y="4193557"/>
            <a:ext cx="2786082" cy="2664443"/>
          </a:xfrm>
          <a:prstGeom prst="rect">
            <a:avLst/>
          </a:prstGeom>
          <a:noFill/>
          <a:ln w="9525">
            <a:noFill/>
            <a:miter lim="800000"/>
            <a:headEnd/>
            <a:tailEnd/>
          </a:ln>
        </p:spPr>
      </p:pic>
      <p:pic>
        <p:nvPicPr>
          <p:cNvPr id="7" name="Picture 5"/>
          <p:cNvPicPr>
            <a:picLocks noChangeAspect="1" noChangeArrowheads="1"/>
          </p:cNvPicPr>
          <p:nvPr/>
        </p:nvPicPr>
        <p:blipFill>
          <a:blip r:embed="rId5" cstate="print">
            <a:lum contrast="40000"/>
          </a:blip>
          <a:srcRect/>
          <a:stretch>
            <a:fillRect/>
          </a:stretch>
        </p:blipFill>
        <p:spPr bwMode="auto">
          <a:xfrm>
            <a:off x="4857752" y="2571744"/>
            <a:ext cx="3429024" cy="1796250"/>
          </a:xfrm>
          <a:prstGeom prst="rect">
            <a:avLst/>
          </a:prstGeom>
          <a:noFill/>
          <a:ln w="9525">
            <a:noFill/>
            <a:miter lim="800000"/>
            <a:headEnd/>
            <a:tailEnd/>
          </a:ln>
        </p:spPr>
      </p:pic>
      <p:pic>
        <p:nvPicPr>
          <p:cNvPr id="8" name="Picture 6"/>
          <p:cNvPicPr>
            <a:picLocks noChangeAspect="1" noChangeArrowheads="1"/>
          </p:cNvPicPr>
          <p:nvPr/>
        </p:nvPicPr>
        <p:blipFill>
          <a:blip r:embed="rId6" cstate="print">
            <a:lum contrast="40000"/>
          </a:blip>
          <a:srcRect/>
          <a:stretch>
            <a:fillRect/>
          </a:stretch>
        </p:blipFill>
        <p:spPr bwMode="auto">
          <a:xfrm>
            <a:off x="5072066" y="4770438"/>
            <a:ext cx="3008303" cy="208756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bwMode="auto">
          <a:xfrm>
            <a:off x="4214810" y="357166"/>
            <a:ext cx="4714908" cy="500065"/>
          </a:xfrm>
          <a:prstGeom prst="rect">
            <a:avLst/>
          </a:prstGeom>
          <a:noFill/>
          <a:ln w="9525">
            <a:noFill/>
            <a:miter lim="800000"/>
            <a:headEnd/>
            <a:tailEnd/>
          </a:ln>
        </p:spPr>
        <p:txBody>
          <a:bodyPr lIns="0" rIns="18288"/>
          <a:lstStyle/>
          <a:p>
            <a:pPr algn="ctr">
              <a:spcBef>
                <a:spcPct val="20000"/>
              </a:spcBef>
              <a:buClr>
                <a:srgbClr val="0BD0D9"/>
              </a:buClr>
              <a:buSzPct val="95000"/>
              <a:buFont typeface="Wingdings 2" pitchFamily="18" charset="2"/>
              <a:buNone/>
            </a:pPr>
            <a:r>
              <a:rPr lang="kk-KZ" sz="3200" dirty="0" smtClean="0">
                <a:latin typeface="Calibri" pitchFamily="34" charset="0"/>
              </a:rPr>
              <a:t>Каучук түрлері</a:t>
            </a:r>
            <a:r>
              <a:rPr lang="kk-KZ" sz="3200" dirty="0" smtClean="0">
                <a:solidFill>
                  <a:srgbClr val="FF0000"/>
                </a:solidFill>
                <a:latin typeface="Constantia" pitchFamily="18" charset="0"/>
              </a:rPr>
              <a:t>:</a:t>
            </a:r>
          </a:p>
          <a:p>
            <a:pPr algn="ctr">
              <a:spcBef>
                <a:spcPct val="20000"/>
              </a:spcBef>
              <a:buClr>
                <a:srgbClr val="0BD0D9"/>
              </a:buClr>
              <a:buSzPct val="95000"/>
              <a:buFont typeface="Wingdings 2" pitchFamily="18" charset="2"/>
              <a:buNone/>
            </a:pPr>
            <a:endParaRPr lang="ru-RU" sz="3200" dirty="0">
              <a:solidFill>
                <a:srgbClr val="FF0000"/>
              </a:solidFill>
              <a:latin typeface="Constantia" pitchFamily="18" charset="0"/>
            </a:endParaRPr>
          </a:p>
        </p:txBody>
      </p:sp>
      <p:sp>
        <p:nvSpPr>
          <p:cNvPr id="5" name="Содержимое 2"/>
          <p:cNvSpPr txBox="1">
            <a:spLocks/>
          </p:cNvSpPr>
          <p:nvPr/>
        </p:nvSpPr>
        <p:spPr bwMode="auto">
          <a:xfrm>
            <a:off x="500034" y="928670"/>
            <a:ext cx="2214578" cy="785818"/>
          </a:xfrm>
          <a:prstGeom prst="rect">
            <a:avLst/>
          </a:prstGeom>
          <a:noFill/>
          <a:ln w="9525">
            <a:noFill/>
            <a:miter lim="800000"/>
            <a:headEnd/>
            <a:tailEnd/>
          </a:ln>
        </p:spPr>
        <p:txBody>
          <a:bodyPr lIns="0" rIns="18288"/>
          <a:lstStyle/>
          <a:p>
            <a:pPr algn="r">
              <a:spcBef>
                <a:spcPct val="20000"/>
              </a:spcBef>
              <a:buClr>
                <a:srgbClr val="0BD0D9"/>
              </a:buClr>
              <a:buSzPct val="95000"/>
              <a:buFont typeface="Wingdings 2" pitchFamily="18" charset="2"/>
              <a:buNone/>
            </a:pPr>
            <a:r>
              <a:rPr lang="kk-KZ" sz="2400" dirty="0" smtClean="0">
                <a:latin typeface="Constantia" pitchFamily="18" charset="0"/>
              </a:rPr>
              <a:t>Акрилат кауч</a:t>
            </a:r>
            <a:r>
              <a:rPr lang="kk-KZ" sz="2000" dirty="0" smtClean="0">
                <a:latin typeface="Constantia" pitchFamily="18" charset="0"/>
              </a:rPr>
              <a:t>ук</a:t>
            </a:r>
            <a:r>
              <a:rPr lang="kk-KZ" sz="1400" dirty="0" smtClean="0">
                <a:solidFill>
                  <a:srgbClr val="FF0000"/>
                </a:solidFill>
                <a:latin typeface="Constantia" pitchFamily="18" charset="0"/>
              </a:rPr>
              <a:t>:</a:t>
            </a:r>
            <a:endParaRPr lang="ru-RU" sz="1400" dirty="0">
              <a:solidFill>
                <a:srgbClr val="FF0000"/>
              </a:solidFill>
              <a:latin typeface="Constantia" pitchFamily="18" charset="0"/>
            </a:endParaRPr>
          </a:p>
        </p:txBody>
      </p:sp>
      <p:pic>
        <p:nvPicPr>
          <p:cNvPr id="6" name="Рисунок 3" descr="emifkgide"/>
          <p:cNvPicPr>
            <a:picLocks noChangeAspect="1" noChangeArrowheads="1"/>
          </p:cNvPicPr>
          <p:nvPr/>
        </p:nvPicPr>
        <p:blipFill>
          <a:blip r:embed="rId2" cstate="print"/>
          <a:srcRect/>
          <a:stretch>
            <a:fillRect/>
          </a:stretch>
        </p:blipFill>
        <p:spPr bwMode="auto">
          <a:xfrm>
            <a:off x="3857620" y="928670"/>
            <a:ext cx="3143272" cy="928703"/>
          </a:xfrm>
          <a:prstGeom prst="rect">
            <a:avLst/>
          </a:prstGeom>
          <a:noFill/>
          <a:ln w="9525">
            <a:noFill/>
            <a:miter lim="800000"/>
            <a:headEnd/>
            <a:tailEnd/>
          </a:ln>
        </p:spPr>
      </p:pic>
      <p:sp>
        <p:nvSpPr>
          <p:cNvPr id="7" name="Содержимое 2"/>
          <p:cNvSpPr txBox="1">
            <a:spLocks/>
          </p:cNvSpPr>
          <p:nvPr/>
        </p:nvSpPr>
        <p:spPr bwMode="auto">
          <a:xfrm>
            <a:off x="-396875" y="2060575"/>
            <a:ext cx="2571750" cy="571500"/>
          </a:xfrm>
          <a:prstGeom prst="rect">
            <a:avLst/>
          </a:prstGeom>
          <a:noFill/>
          <a:ln w="9525">
            <a:noFill/>
            <a:miter lim="800000"/>
            <a:headEnd/>
            <a:tailEnd/>
          </a:ln>
        </p:spPr>
        <p:txBody>
          <a:bodyPr lIns="0" rIns="18288"/>
          <a:lstStyle/>
          <a:p>
            <a:pPr algn="r">
              <a:spcBef>
                <a:spcPct val="20000"/>
              </a:spcBef>
              <a:buClr>
                <a:srgbClr val="0BD0D9"/>
              </a:buClr>
              <a:buSzPct val="95000"/>
              <a:buFont typeface="Wingdings 2" pitchFamily="18" charset="2"/>
              <a:buNone/>
            </a:pPr>
            <a:r>
              <a:rPr lang="en-US" sz="1400" dirty="0">
                <a:solidFill>
                  <a:srgbClr val="FF0000"/>
                </a:solidFill>
                <a:latin typeface="Constantia" pitchFamily="18" charset="0"/>
              </a:rPr>
              <a:t>      </a:t>
            </a:r>
            <a:endParaRPr lang="ru-RU" sz="1400" dirty="0">
              <a:solidFill>
                <a:srgbClr val="FF0000"/>
              </a:solidFill>
              <a:latin typeface="Constantia" pitchFamily="18" charset="0"/>
            </a:endParaRPr>
          </a:p>
          <a:p>
            <a:pPr algn="r">
              <a:spcBef>
                <a:spcPct val="20000"/>
              </a:spcBef>
              <a:buClr>
                <a:srgbClr val="0BD0D9"/>
              </a:buClr>
              <a:buSzPct val="95000"/>
              <a:buFont typeface="Wingdings 2" pitchFamily="18" charset="2"/>
              <a:buNone/>
            </a:pPr>
            <a:endParaRPr lang="ru-RU" sz="1400" dirty="0">
              <a:solidFill>
                <a:srgbClr val="FF0000"/>
              </a:solidFill>
              <a:latin typeface="Constantia" pitchFamily="18" charset="0"/>
            </a:endParaRPr>
          </a:p>
          <a:p>
            <a:pPr algn="r">
              <a:spcBef>
                <a:spcPct val="20000"/>
              </a:spcBef>
              <a:buClr>
                <a:srgbClr val="0BD0D9"/>
              </a:buClr>
              <a:buSzPct val="95000"/>
              <a:buFont typeface="Wingdings 2" pitchFamily="18" charset="2"/>
              <a:buNone/>
            </a:pPr>
            <a:r>
              <a:rPr lang="en-US" sz="1400" dirty="0">
                <a:solidFill>
                  <a:srgbClr val="FF0000"/>
                </a:solidFill>
                <a:latin typeface="Constantia" pitchFamily="18" charset="0"/>
              </a:rPr>
              <a:t>  </a:t>
            </a:r>
            <a:endParaRPr lang="ru-RU" sz="1400" dirty="0">
              <a:solidFill>
                <a:srgbClr val="404040"/>
              </a:solidFill>
              <a:latin typeface="Constantia" pitchFamily="18" charset="0"/>
            </a:endParaRPr>
          </a:p>
        </p:txBody>
      </p:sp>
      <p:pic>
        <p:nvPicPr>
          <p:cNvPr id="8" name="Рисунок 6" descr="ehkejmllf"/>
          <p:cNvPicPr>
            <a:picLocks noChangeAspect="1" noChangeArrowheads="1"/>
          </p:cNvPicPr>
          <p:nvPr/>
        </p:nvPicPr>
        <p:blipFill>
          <a:blip r:embed="rId3" cstate="print"/>
          <a:srcRect/>
          <a:stretch>
            <a:fillRect/>
          </a:stretch>
        </p:blipFill>
        <p:spPr bwMode="auto">
          <a:xfrm>
            <a:off x="3929058" y="2071678"/>
            <a:ext cx="2928938" cy="762008"/>
          </a:xfrm>
          <a:prstGeom prst="rect">
            <a:avLst/>
          </a:prstGeom>
          <a:noFill/>
          <a:ln w="9525">
            <a:noFill/>
            <a:miter lim="800000"/>
            <a:headEnd/>
            <a:tailEnd/>
          </a:ln>
        </p:spPr>
      </p:pic>
      <p:sp>
        <p:nvSpPr>
          <p:cNvPr id="9" name="Содержимое 2"/>
          <p:cNvSpPr txBox="1">
            <a:spLocks/>
          </p:cNvSpPr>
          <p:nvPr/>
        </p:nvSpPr>
        <p:spPr bwMode="auto">
          <a:xfrm>
            <a:off x="357188" y="3143248"/>
            <a:ext cx="2643176" cy="714380"/>
          </a:xfrm>
          <a:prstGeom prst="rect">
            <a:avLst/>
          </a:prstGeom>
          <a:noFill/>
          <a:ln w="9525">
            <a:noFill/>
            <a:miter lim="800000"/>
            <a:headEnd/>
            <a:tailEnd/>
          </a:ln>
        </p:spPr>
        <p:txBody>
          <a:bodyPr lIns="0" rIns="18288"/>
          <a:lstStyle/>
          <a:p>
            <a:pPr algn="r">
              <a:spcBef>
                <a:spcPct val="20000"/>
              </a:spcBef>
              <a:buClr>
                <a:srgbClr val="0BD0D9"/>
              </a:buClr>
              <a:buSzPct val="95000"/>
              <a:buFont typeface="Wingdings 2" pitchFamily="18" charset="2"/>
              <a:buNone/>
            </a:pPr>
            <a:r>
              <a:rPr lang="kk-KZ" sz="2400" dirty="0">
                <a:latin typeface="Constantia" pitchFamily="18" charset="0"/>
              </a:rPr>
              <a:t>Бутадиенді каучук</a:t>
            </a:r>
            <a:r>
              <a:rPr lang="kk-KZ" sz="1400" dirty="0">
                <a:solidFill>
                  <a:srgbClr val="FF0000"/>
                </a:solidFill>
                <a:latin typeface="Constantia" pitchFamily="18" charset="0"/>
              </a:rPr>
              <a:t>:</a:t>
            </a:r>
            <a:endParaRPr lang="ru-RU" sz="1400" dirty="0">
              <a:solidFill>
                <a:srgbClr val="FF0000"/>
              </a:solidFill>
              <a:latin typeface="Constantia" pitchFamily="18" charset="0"/>
            </a:endParaRPr>
          </a:p>
        </p:txBody>
      </p:sp>
      <p:pic>
        <p:nvPicPr>
          <p:cNvPr id="10" name="Рисунок 9" descr="edhfkkkml"/>
          <p:cNvPicPr>
            <a:picLocks noChangeAspect="1" noChangeArrowheads="1"/>
          </p:cNvPicPr>
          <p:nvPr/>
        </p:nvPicPr>
        <p:blipFill>
          <a:blip r:embed="rId4" cstate="print"/>
          <a:srcRect/>
          <a:stretch>
            <a:fillRect/>
          </a:stretch>
        </p:blipFill>
        <p:spPr bwMode="auto">
          <a:xfrm>
            <a:off x="3643306" y="3071810"/>
            <a:ext cx="4454525" cy="857256"/>
          </a:xfrm>
          <a:prstGeom prst="rect">
            <a:avLst/>
          </a:prstGeom>
          <a:noFill/>
          <a:ln w="9525">
            <a:noFill/>
            <a:miter lim="800000"/>
            <a:headEnd/>
            <a:tailEnd/>
          </a:ln>
        </p:spPr>
      </p:pic>
      <p:sp>
        <p:nvSpPr>
          <p:cNvPr id="11" name="Содержимое 2"/>
          <p:cNvSpPr txBox="1">
            <a:spLocks/>
          </p:cNvSpPr>
          <p:nvPr/>
        </p:nvSpPr>
        <p:spPr bwMode="auto">
          <a:xfrm>
            <a:off x="285750" y="4071942"/>
            <a:ext cx="2857490" cy="714371"/>
          </a:xfrm>
          <a:prstGeom prst="rect">
            <a:avLst/>
          </a:prstGeom>
          <a:noFill/>
          <a:ln w="9525">
            <a:noFill/>
            <a:miter lim="800000"/>
            <a:headEnd/>
            <a:tailEnd/>
          </a:ln>
        </p:spPr>
        <p:txBody>
          <a:bodyPr lIns="0" rIns="18288"/>
          <a:lstStyle/>
          <a:p>
            <a:pPr algn="r">
              <a:spcBef>
                <a:spcPct val="20000"/>
              </a:spcBef>
              <a:buClr>
                <a:srgbClr val="0BD0D9"/>
              </a:buClr>
              <a:buSzPct val="95000"/>
              <a:buFont typeface="Wingdings 2" pitchFamily="18" charset="2"/>
              <a:buNone/>
            </a:pPr>
            <a:r>
              <a:rPr lang="kk-KZ" sz="2400" dirty="0">
                <a:latin typeface="Constantia" pitchFamily="18" charset="0"/>
              </a:rPr>
              <a:t>Бутадиен стиролді каучук </a:t>
            </a:r>
            <a:r>
              <a:rPr lang="kk-KZ" sz="1400" dirty="0">
                <a:solidFill>
                  <a:srgbClr val="404040"/>
                </a:solidFill>
                <a:latin typeface="Constantia" pitchFamily="18" charset="0"/>
              </a:rPr>
              <a:t>:</a:t>
            </a:r>
            <a:endParaRPr lang="ru-RU" sz="1400" dirty="0">
              <a:solidFill>
                <a:srgbClr val="404040"/>
              </a:solidFill>
              <a:latin typeface="Constantia" pitchFamily="18" charset="0"/>
            </a:endParaRPr>
          </a:p>
        </p:txBody>
      </p:sp>
      <p:pic>
        <p:nvPicPr>
          <p:cNvPr id="12" name="Рисунок 18" descr="egdkmimjh"/>
          <p:cNvPicPr>
            <a:picLocks noChangeAspect="1" noChangeArrowheads="1"/>
          </p:cNvPicPr>
          <p:nvPr/>
        </p:nvPicPr>
        <p:blipFill>
          <a:blip r:embed="rId5" cstate="print"/>
          <a:srcRect/>
          <a:stretch>
            <a:fillRect/>
          </a:stretch>
        </p:blipFill>
        <p:spPr bwMode="auto">
          <a:xfrm>
            <a:off x="3786182" y="4071942"/>
            <a:ext cx="3357586" cy="857256"/>
          </a:xfrm>
          <a:prstGeom prst="rect">
            <a:avLst/>
          </a:prstGeom>
          <a:noFill/>
          <a:ln w="9525">
            <a:noFill/>
            <a:miter lim="800000"/>
            <a:headEnd/>
            <a:tailEnd/>
          </a:ln>
        </p:spPr>
      </p:pic>
      <p:sp>
        <p:nvSpPr>
          <p:cNvPr id="13" name="Содержимое 2"/>
          <p:cNvSpPr txBox="1">
            <a:spLocks/>
          </p:cNvSpPr>
          <p:nvPr/>
        </p:nvSpPr>
        <p:spPr bwMode="auto">
          <a:xfrm>
            <a:off x="428624" y="5214938"/>
            <a:ext cx="2428864" cy="500062"/>
          </a:xfrm>
          <a:prstGeom prst="rect">
            <a:avLst/>
          </a:prstGeom>
          <a:noFill/>
          <a:ln w="9525">
            <a:noFill/>
            <a:miter lim="800000"/>
            <a:headEnd/>
            <a:tailEnd/>
          </a:ln>
        </p:spPr>
        <p:txBody>
          <a:bodyPr lIns="0" rIns="18288"/>
          <a:lstStyle/>
          <a:p>
            <a:pPr algn="r">
              <a:spcBef>
                <a:spcPct val="20000"/>
              </a:spcBef>
              <a:buClr>
                <a:srgbClr val="0BD0D9"/>
              </a:buClr>
              <a:buSzPct val="95000"/>
              <a:buFont typeface="Wingdings 2" pitchFamily="18" charset="2"/>
              <a:buNone/>
            </a:pPr>
            <a:r>
              <a:rPr lang="kk-KZ" sz="2400" dirty="0">
                <a:latin typeface="Constantia" pitchFamily="18" charset="0"/>
              </a:rPr>
              <a:t>Бутилкаучук</a:t>
            </a:r>
            <a:r>
              <a:rPr lang="kk-KZ" sz="1400" dirty="0">
                <a:solidFill>
                  <a:srgbClr val="FF0000"/>
                </a:solidFill>
                <a:latin typeface="Constantia" pitchFamily="18" charset="0"/>
              </a:rPr>
              <a:t>:</a:t>
            </a:r>
            <a:endParaRPr lang="ru-RU" sz="1400" dirty="0">
              <a:solidFill>
                <a:srgbClr val="FF0000"/>
              </a:solidFill>
              <a:latin typeface="Constantia" pitchFamily="18" charset="0"/>
            </a:endParaRPr>
          </a:p>
        </p:txBody>
      </p:sp>
      <p:pic>
        <p:nvPicPr>
          <p:cNvPr id="14" name="Рисунок 21" descr="egifjhgfm"/>
          <p:cNvPicPr>
            <a:picLocks noChangeAspect="1" noChangeArrowheads="1"/>
          </p:cNvPicPr>
          <p:nvPr/>
        </p:nvPicPr>
        <p:blipFill>
          <a:blip r:embed="rId6" cstate="print"/>
          <a:srcRect/>
          <a:stretch>
            <a:fillRect/>
          </a:stretch>
        </p:blipFill>
        <p:spPr bwMode="auto">
          <a:xfrm>
            <a:off x="4000496" y="5143512"/>
            <a:ext cx="3714776" cy="1357322"/>
          </a:xfrm>
          <a:prstGeom prst="rect">
            <a:avLst/>
          </a:prstGeom>
          <a:noFill/>
          <a:ln w="9525">
            <a:noFill/>
            <a:miter lim="800000"/>
            <a:headEnd/>
            <a:tailEnd/>
          </a:ln>
        </p:spPr>
      </p:pic>
      <p:sp>
        <p:nvSpPr>
          <p:cNvPr id="15" name="Прямоугольник 14"/>
          <p:cNvSpPr/>
          <p:nvPr/>
        </p:nvSpPr>
        <p:spPr>
          <a:xfrm>
            <a:off x="0" y="1928802"/>
            <a:ext cx="3571868" cy="904863"/>
          </a:xfrm>
          <a:prstGeom prst="rect">
            <a:avLst/>
          </a:prstGeom>
        </p:spPr>
        <p:txBody>
          <a:bodyPr wrap="square">
            <a:spAutoFit/>
          </a:bodyPr>
          <a:lstStyle/>
          <a:p>
            <a:pPr algn="r">
              <a:spcBef>
                <a:spcPct val="20000"/>
              </a:spcBef>
              <a:buClr>
                <a:srgbClr val="0BD0D9"/>
              </a:buClr>
              <a:buSzPct val="95000"/>
              <a:buFont typeface="Wingdings 2" pitchFamily="18" charset="2"/>
              <a:buNone/>
            </a:pPr>
            <a:r>
              <a:rPr lang="kk-KZ" sz="2400" dirty="0" smtClean="0">
                <a:latin typeface="Constantia" pitchFamily="18" charset="0"/>
              </a:rPr>
              <a:t>Бутадиен нитрильді</a:t>
            </a:r>
          </a:p>
          <a:p>
            <a:pPr algn="r">
              <a:spcBef>
                <a:spcPct val="20000"/>
              </a:spcBef>
              <a:buClr>
                <a:srgbClr val="0BD0D9"/>
              </a:buClr>
              <a:buSzPct val="95000"/>
              <a:buFont typeface="Wingdings 2" pitchFamily="18" charset="2"/>
              <a:buNone/>
            </a:pPr>
            <a:r>
              <a:rPr lang="kk-KZ" sz="2400" dirty="0" smtClean="0">
                <a:latin typeface="Constantia" pitchFamily="18" charset="0"/>
              </a:rPr>
              <a:t> каучук </a:t>
            </a:r>
            <a:r>
              <a:rPr lang="kk-KZ" dirty="0" smtClean="0">
                <a:latin typeface="Constantia" pitchFamily="18" charset="0"/>
              </a:rPr>
              <a:t>:</a:t>
            </a:r>
            <a:endParaRPr lang="ru-RU" dirty="0">
              <a:latin typeface="Constantia" pitchFamily="18" charset="0"/>
            </a:endParaRPr>
          </a:p>
        </p:txBody>
      </p:sp>
      <p:sp>
        <p:nvSpPr>
          <p:cNvPr id="16" name="Прямоугольник 15"/>
          <p:cNvSpPr/>
          <p:nvPr/>
        </p:nvSpPr>
        <p:spPr>
          <a:xfrm>
            <a:off x="0" y="1"/>
            <a:ext cx="6858000" cy="523220"/>
          </a:xfrm>
          <a:prstGeom prst="rect">
            <a:avLst/>
          </a:prstGeom>
        </p:spPr>
        <p:txBody>
          <a:bodyPr wrap="square">
            <a:spAutoFit/>
          </a:bodyPr>
          <a:lstStyle/>
          <a:p>
            <a:r>
              <a:rPr lang="kk-KZ" sz="2800" b="1" dirty="0" smtClean="0"/>
              <a:t>Материалы 2 группы</a:t>
            </a:r>
            <a:r>
              <a:rPr lang="kk-KZ" b="1" dirty="0" smtClean="0"/>
              <a:t>: </a:t>
            </a:r>
            <a:r>
              <a:rPr lang="ru-RU" dirty="0" smtClean="0"/>
              <a:t>   </a:t>
            </a: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Другая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313</TotalTime>
  <Words>454</Words>
  <Application>Microsoft Office PowerPoint</Application>
  <PresentationFormat>Экран (4:3)</PresentationFormat>
  <Paragraphs>92</Paragraphs>
  <Slides>17</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17</vt:i4>
      </vt:variant>
    </vt:vector>
  </HeadingPairs>
  <TitlesOfParts>
    <vt:vector size="19" baseType="lpstr">
      <vt:lpstr>Апекс</vt:lpstr>
      <vt:lpstr>Слайд</vt:lpstr>
      <vt:lpstr>  ПРИМЕНЕНИЕ ПРОБЛЕМНО-ОРИЕНТИРОВАННОГО ПОДХОДА В  ОБУЧЕНИИ ДИСЦИПЛИНЕ  «ХИМИЯ И ФИЗИКА ОРГАНИЧЕСКИХ ВЕЩЕСТВ» </vt:lpstr>
      <vt:lpstr>Слайд 2</vt:lpstr>
      <vt:lpstr>Слайд 3</vt:lpstr>
      <vt:lpstr>Слайд 4</vt:lpstr>
      <vt:lpstr>Слайд 5</vt:lpstr>
      <vt:lpstr>Слайд 6</vt:lpstr>
      <vt:lpstr>Слайд 7</vt:lpstr>
      <vt:lpstr>Слайд 8</vt:lpstr>
      <vt:lpstr>Слайд 9</vt:lpstr>
      <vt:lpstr>Слайд 10</vt:lpstr>
      <vt:lpstr>Материалы 3 подгруппы:    </vt:lpstr>
      <vt:lpstr> Бутадиен – стиролді каучукті алу сызбанұсқасы. </vt:lpstr>
      <vt:lpstr>Слайд 13</vt:lpstr>
      <vt:lpstr>Слайд 14</vt:lpstr>
      <vt:lpstr>Слайд 15</vt:lpstr>
      <vt:lpstr>Слайд 16</vt:lpstr>
      <vt:lpstr>Слайд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ПРИМЕНЕНИЕ ПРОБЛЕМНО-ОРИЕНТИРОВАННОГО ПОДХОДА В  ОБУЧЕНИИ ДИСЦИПЛИНЕ «ХИМИЯ И ФИЗИКА ОРГАНИЧЕСКИХ ВЕЩЕСТВ» </dc:title>
  <dc:creator>asel</dc:creator>
  <cp:lastModifiedBy>Жанна</cp:lastModifiedBy>
  <cp:revision>29</cp:revision>
  <dcterms:created xsi:type="dcterms:W3CDTF">2012-01-19T04:15:09Z</dcterms:created>
  <dcterms:modified xsi:type="dcterms:W3CDTF">2012-02-17T04:35:32Z</dcterms:modified>
</cp:coreProperties>
</file>